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22"/>
  </p:notesMasterIdLst>
  <p:sldIdLst>
    <p:sldId id="260" r:id="rId2"/>
    <p:sldId id="268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BEC83-9261-4418-BAFE-27AC81C85F3F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FC1D6-A2D6-458A-916D-6AE6AC64AF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824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C41A3B-8407-4A4E-B5A6-988BD64132E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526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FB49-F34F-42EA-9EB7-66A1B4C1E806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2D3F037-495D-4671-8CCD-5F61C31CA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297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FB49-F34F-42EA-9EB7-66A1B4C1E806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2D3F037-495D-4671-8CCD-5F61C31CA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800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FB49-F34F-42EA-9EB7-66A1B4C1E806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2D3F037-495D-4671-8CCD-5F61C31CA89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57386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FB49-F34F-42EA-9EB7-66A1B4C1E806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2D3F037-495D-4671-8CCD-5F61C31CA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305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FB49-F34F-42EA-9EB7-66A1B4C1E806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2D3F037-495D-4671-8CCD-5F61C31CA89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6233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FB49-F34F-42EA-9EB7-66A1B4C1E806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2D3F037-495D-4671-8CCD-5F61C31CA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19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FB49-F34F-42EA-9EB7-66A1B4C1E806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F037-495D-4671-8CCD-5F61C31CA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627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FB49-F34F-42EA-9EB7-66A1B4C1E806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F037-495D-4671-8CCD-5F61C31CA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859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FB49-F34F-42EA-9EB7-66A1B4C1E806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F037-495D-4671-8CCD-5F61C31CA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134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FB49-F34F-42EA-9EB7-66A1B4C1E806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2D3F037-495D-4671-8CCD-5F61C31CA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365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FB49-F34F-42EA-9EB7-66A1B4C1E806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2D3F037-495D-4671-8CCD-5F61C31CA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647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FB49-F34F-42EA-9EB7-66A1B4C1E806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2D3F037-495D-4671-8CCD-5F61C31CA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999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FB49-F34F-42EA-9EB7-66A1B4C1E806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F037-495D-4671-8CCD-5F61C31CA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740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FB49-F34F-42EA-9EB7-66A1B4C1E806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F037-495D-4671-8CCD-5F61C31CA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899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FB49-F34F-42EA-9EB7-66A1B4C1E806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F037-495D-4671-8CCD-5F61C31CA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668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FB49-F34F-42EA-9EB7-66A1B4C1E806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2D3F037-495D-4671-8CCD-5F61C31CA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670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BFB49-F34F-42EA-9EB7-66A1B4C1E806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2D3F037-495D-4671-8CCD-5F61C31CA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712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BFCDB3-13C4-4D69-848D-3F1F4D6B8F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26" name="Прямоугольник 25">
            <a:extLst>
              <a:ext uri="{FF2B5EF4-FFF2-40B4-BE49-F238E27FC236}">
                <a16:creationId xmlns:a16="http://schemas.microsoft.com/office/drawing/2014/main" xmlns="" id="{CC2B9599-6E7A-4DD2-B13A-B4F68A1351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28" name="Прямоугольник 27">
            <a:extLst>
              <a:ext uri="{FF2B5EF4-FFF2-40B4-BE49-F238E27FC236}">
                <a16:creationId xmlns:a16="http://schemas.microsoft.com/office/drawing/2014/main" xmlns="" id="{3E377648-1ED1-4112-805B-16C14CE995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3337" y="643464"/>
            <a:ext cx="6909241" cy="557107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/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30" name="Прямоугольник 29">
            <a:extLst>
              <a:ext uri="{FF2B5EF4-FFF2-40B4-BE49-F238E27FC236}">
                <a16:creationId xmlns:a16="http://schemas.microsoft.com/office/drawing/2014/main" xmlns="" id="{D63B59CB-289C-4850-A932-358B9E412B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12877" y="806752"/>
            <a:ext cx="6570161" cy="5244497"/>
          </a:xfrm>
          <a:prstGeom prst="rect">
            <a:avLst/>
          </a:prstGeom>
          <a:solidFill>
            <a:schemeClr val="tx1"/>
          </a:solidFill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pic>
        <p:nvPicPr>
          <p:cNvPr id="19" name="Рисунок 18" descr="Кактус">
            <a:extLst>
              <a:ext uri="{FF2B5EF4-FFF2-40B4-BE49-F238E27FC236}">
                <a16:creationId xmlns:a16="http://schemas.microsoft.com/office/drawing/2014/main" xmlns="" id="{CA6895E3-C8BD-4010-B9E7-E43BA3DCF2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6" r="1" b="1"/>
          <a:stretch/>
        </p:blipFill>
        <p:spPr>
          <a:xfrm>
            <a:off x="981201" y="971344"/>
            <a:ext cx="6233513" cy="4915313"/>
          </a:xfrm>
          <a:prstGeom prst="rect">
            <a:avLst/>
          </a:prstGeom>
        </p:spPr>
      </p:pic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98867647-07B7-4265-832F-DE0E80979A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137837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xmlns="" id="{516AC468-2C3D-4337-A9A2-81175F6D54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25213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xmlns="" id="{2A873262-74DB-4FD1-9625-E4616CF011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94377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xmlns="" id="{09F3D15D-CB95-47AD-87F5-9CFF84F615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252137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90EC3D-482A-4E73-B198-E8341A0D09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95914" y="376990"/>
            <a:ext cx="3721433" cy="4318158"/>
          </a:xfrm>
        </p:spPr>
        <p:txBody>
          <a:bodyPr rtlCol="0">
            <a:normAutofit/>
          </a:bodyPr>
          <a:lstStyle/>
          <a:p>
            <a:pPr algn="ctr"/>
            <a:r>
              <a:rPr lang="ru-RU" sz="3600" dirty="0"/>
              <a:t>Проект </a:t>
            </a:r>
            <a:r>
              <a:rPr lang="ru-RU" sz="3600" b="1" dirty="0"/>
              <a:t>«Твори добро» </a:t>
            </a:r>
            <a:r>
              <a:rPr lang="ru-RU" sz="3600" dirty="0" smtClean="0"/>
              <a:t>»</a:t>
            </a:r>
            <a:endParaRPr lang="ru-RU" sz="3600" dirty="0">
              <a:solidFill>
                <a:srgbClr val="FFFFFF"/>
              </a:solidFill>
            </a:endParaRPr>
          </a:p>
        </p:txBody>
      </p:sp>
      <p:sp>
        <p:nvSpPr>
          <p:cNvPr id="7" name="Подзаголовок 6">
            <a:extLst>
              <a:ext uri="{FF2B5EF4-FFF2-40B4-BE49-F238E27FC236}">
                <a16:creationId xmlns:a16="http://schemas.microsoft.com/office/drawing/2014/main" xmlns="" id="{2048EE7C-B77F-4E59-88A7-DD66337BB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69592" y="4708186"/>
            <a:ext cx="3447756" cy="1496816"/>
          </a:xfrm>
        </p:spPr>
        <p:txBody>
          <a:bodyPr rtlCol="0">
            <a:normAutofit/>
          </a:bodyPr>
          <a:lstStyle/>
          <a:p>
            <a:pPr algn="ctr" rtl="0"/>
            <a:r>
              <a:rPr lang="ru-RU" sz="1400" b="1" dirty="0" err="1" smtClean="0">
                <a:solidFill>
                  <a:schemeClr val="tx1"/>
                </a:solidFill>
              </a:rPr>
              <a:t>Битарова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dirty="0" err="1" smtClean="0">
                <a:solidFill>
                  <a:schemeClr val="tx1"/>
                </a:solidFill>
              </a:rPr>
              <a:t>Фаиза</a:t>
            </a:r>
            <a:endParaRPr lang="ru-RU" sz="1400" b="1" dirty="0" smtClean="0">
              <a:solidFill>
                <a:schemeClr val="tx1"/>
              </a:solidFill>
            </a:endParaRPr>
          </a:p>
          <a:p>
            <a:pPr algn="ctr" rtl="0"/>
            <a:r>
              <a:rPr lang="ru-RU" sz="1400" b="1" dirty="0" err="1" smtClean="0">
                <a:solidFill>
                  <a:schemeClr val="tx1"/>
                </a:solidFill>
              </a:rPr>
              <a:t>Габоев</a:t>
            </a:r>
            <a:r>
              <a:rPr lang="ru-RU" sz="1400" b="1" dirty="0" smtClean="0">
                <a:solidFill>
                  <a:schemeClr val="tx1"/>
                </a:solidFill>
              </a:rPr>
              <a:t> Руслан</a:t>
            </a:r>
          </a:p>
          <a:p>
            <a:pPr algn="ctr" rtl="0"/>
            <a:r>
              <a:rPr lang="ru-RU" sz="1400" b="1" dirty="0" smtClean="0">
                <a:solidFill>
                  <a:schemeClr val="tx1"/>
                </a:solidFill>
              </a:rPr>
              <a:t>Туаева Альбина</a:t>
            </a:r>
            <a:endParaRPr lang="ru-R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577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8169" y="624110"/>
            <a:ext cx="9916444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/>
              <a:t>Ведущая идея проекта</a:t>
            </a:r>
            <a:r>
              <a:rPr lang="ru-RU" sz="2400" b="1" dirty="0"/>
              <a:t>. «Я должен сделать все необходимое, чтобы количество добра в мире увеличилось».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432" y="1668379"/>
            <a:ext cx="9184105" cy="4604083"/>
          </a:xfrm>
        </p:spPr>
      </p:pic>
    </p:spTree>
    <p:extLst>
      <p:ext uri="{BB962C8B-B14F-4D97-AF65-F5344CB8AC3E}">
        <p14:creationId xmlns:p14="http://schemas.microsoft.com/office/powerpoint/2010/main" val="2474369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b="1" dirty="0"/>
              <a:t>Актуальност</a:t>
            </a:r>
            <a:r>
              <a:rPr lang="ru-RU" sz="1600" dirty="0"/>
              <a:t>ь заключается в соответствии идеи проекта требованиям современного общества и государственного заказа на воспитание социально активной личности. </a:t>
            </a:r>
            <a:br>
              <a:rPr lang="ru-RU" sz="1600" dirty="0"/>
            </a:br>
            <a:r>
              <a:rPr lang="ru-RU" sz="1600" dirty="0"/>
              <a:t>Социальный проект «Твори добро» способствует формированию добра и ответственности человека.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Главное </a:t>
            </a:r>
            <a:r>
              <a:rPr lang="ru-RU" dirty="0"/>
              <a:t>его направление – это оказание помощи всем оказавшимся в трудной жизненной ситуации и нуждающимся в специальной поддержке и заботе. </a:t>
            </a:r>
          </a:p>
          <a:p>
            <a:r>
              <a:rPr lang="ru-RU" dirty="0"/>
              <a:t>Проект призван не проходить мимо тех, кому трудно, делиться своим теплом с теми, кому его не хватает. </a:t>
            </a:r>
          </a:p>
          <a:p>
            <a:r>
              <a:rPr lang="ru-RU" dirty="0"/>
              <a:t>Данный проект объединит вокруг себя детей и взрослых (учащихся, родителей, педагогов) и станет общим делом.</a:t>
            </a:r>
            <a:r>
              <a:rPr lang="ru-RU" b="1" dirty="0"/>
              <a:t> </a:t>
            </a:r>
            <a:endParaRPr lang="ru-RU" dirty="0"/>
          </a:p>
          <a:p>
            <a:r>
              <a:rPr lang="ru-RU" dirty="0"/>
              <a:t>Добро, гуманизм, милосердие, смысл жизни – это ценности, о которых можно говорить бесконечно. Есть люди, которые говорят, а есть люди, которые делают! Результаты скажут сами за себя.</a:t>
            </a:r>
          </a:p>
          <a:p>
            <a:r>
              <a:rPr lang="ru-RU" dirty="0"/>
              <a:t>Все в наших руках!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339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300" b="1" dirty="0"/>
              <a:t>Цель проекта:</a:t>
            </a:r>
            <a:r>
              <a:rPr lang="ru-RU" sz="1300" dirty="0"/>
              <a:t/>
            </a:r>
            <a:br>
              <a:rPr lang="ru-RU" sz="1300" dirty="0"/>
            </a:br>
            <a:r>
              <a:rPr lang="ru-RU" sz="1300" dirty="0"/>
              <a:t/>
            </a:r>
            <a:br>
              <a:rPr lang="ru-RU" sz="1300" dirty="0"/>
            </a:br>
            <a:r>
              <a:rPr lang="ru-RU" sz="1300" dirty="0"/>
              <a:t/>
            </a:r>
            <a:br>
              <a:rPr lang="ru-RU" sz="1300" dirty="0"/>
            </a:br>
            <a:r>
              <a:rPr lang="ru-RU" sz="1300" dirty="0"/>
              <a:t>Вовлечение окружающих в социально-значимые дела по оказанию прямой, практической помощи ветеранам труда, одиноким пенсионерам, детям, оказавшимся в трудной жизненной ситуации, семьям, нуждающимся в помощи, детям- сиротам, а также братьям нашим меньшим.</a:t>
            </a:r>
            <a:br>
              <a:rPr lang="ru-RU" sz="1300" dirty="0"/>
            </a:br>
            <a:r>
              <a:rPr lang="ru-RU" sz="1300" dirty="0"/>
              <a:t/>
            </a:r>
            <a:br>
              <a:rPr lang="ru-RU" sz="13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91" y="1904999"/>
            <a:ext cx="5309936" cy="366161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694" y="1945104"/>
            <a:ext cx="6537158" cy="457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506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Для достижения вышеуказанной цели проект ставит и последовательно решает следующие </a:t>
            </a:r>
            <a:r>
              <a:rPr lang="ru-RU" sz="2400" b="1" dirty="0"/>
              <a:t>задачи: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- Способствовать приобретению участниками проекта опыта сопричастности, сочувствия к чужой беде, милосердия, быть добрее друг к другу, не проходить мимо людей, зовущих на помощь.</a:t>
            </a:r>
          </a:p>
          <a:p>
            <a:r>
              <a:rPr lang="ru-RU" dirty="0"/>
              <a:t>- Способствовать осознанию ими важности и необходимости их деятельности.</a:t>
            </a:r>
          </a:p>
          <a:p>
            <a:r>
              <a:rPr lang="ru-RU" dirty="0"/>
              <a:t>- Способствовать пониманию того, что чёрствость души – самая страшная болезнь на свете.</a:t>
            </a:r>
          </a:p>
          <a:p>
            <a:r>
              <a:rPr lang="ru-RU" dirty="0"/>
              <a:t>- Развивать чувства долга, заботы и уважения к людям, нуждающимся в помощи.</a:t>
            </a:r>
          </a:p>
          <a:p>
            <a:r>
              <a:rPr lang="ru-RU" dirty="0"/>
              <a:t>- Воспитывать чувство гражданского долга, патриотизма, любви к людям, милосердия.</a:t>
            </a:r>
          </a:p>
          <a:p>
            <a:r>
              <a:rPr lang="ru-RU" b="1" dirty="0"/>
              <a:t>Участники </a:t>
            </a:r>
            <a:r>
              <a:rPr lang="ru-RU" b="1" dirty="0" err="1" smtClean="0"/>
              <a:t>проекта:ТОСовцы,волонтеры</a:t>
            </a:r>
            <a:endParaRPr lang="ru-RU" dirty="0"/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0651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/>
              <a:t>Сроки реализации: </a:t>
            </a:r>
            <a:r>
              <a:rPr lang="ru-RU" sz="2000" dirty="0" smtClean="0"/>
              <a:t>постоянно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Направления деятельности: 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6990" y="1532020"/>
            <a:ext cx="3521242" cy="501315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dirty="0"/>
              <a:t>Организация праздников, концертов, акций для пожилых людей, конкурсы рисунков и сочинений, изготовление поздравительных открыток.</a:t>
            </a:r>
          </a:p>
          <a:p>
            <a:r>
              <a:rPr lang="ru-RU" dirty="0" smtClean="0"/>
              <a:t> </a:t>
            </a:r>
            <a:r>
              <a:rPr lang="ru-RU" dirty="0"/>
              <a:t>Оказание реальной помощи нуждающимся (малообеспеченным семьям, пожилым людям), организация шефской работы для пожилых. </a:t>
            </a:r>
          </a:p>
          <a:p>
            <a:r>
              <a:rPr lang="ru-RU" dirty="0" smtClean="0"/>
              <a:t> </a:t>
            </a:r>
            <a:r>
              <a:rPr lang="ru-RU" dirty="0"/>
              <a:t>Помощь людям, попавшим в трудную жизненную ситуацию.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233" y="1435767"/>
            <a:ext cx="8293768" cy="522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57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2528164"/>
          </a:xfrm>
        </p:spPr>
        <p:txBody>
          <a:bodyPr>
            <a:noAutofit/>
          </a:bodyPr>
          <a:lstStyle/>
          <a:p>
            <a:r>
              <a:rPr lang="ru-RU" sz="1600" b="1" dirty="0"/>
              <a:t>Ожидаемые результаты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i="1" dirty="0"/>
              <a:t>-рост социальной и общественной активности;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i="1" dirty="0"/>
              <a:t>-повышение стремления к общению;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i="1" dirty="0"/>
              <a:t>-появление людей солидарных, готовых быть сопричастными к проблемам окружающей жизни;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i="1" dirty="0"/>
              <a:t>-формирование зрелой гражданской позиции;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i="1" dirty="0"/>
              <a:t>-формирование толерантного отношения к людям старшего поколения, разных взглядов и убеждений.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 </a:t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284" y="2727325"/>
            <a:ext cx="5480748" cy="3938588"/>
          </a:xfrm>
        </p:spPr>
      </p:pic>
    </p:spTree>
    <p:extLst>
      <p:ext uri="{BB962C8B-B14F-4D97-AF65-F5344CB8AC3E}">
        <p14:creationId xmlns:p14="http://schemas.microsoft.com/office/powerpoint/2010/main" val="20566099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/>
              <a:t>Прогнозирую, что участники данного проекта не будут сомневаться в том, что нужно сделать, если они столкнуться с человеком, которому нужна посильная помощь. Воспитание в самих себе ответственного толерантного сознания и поведения в повседневной жизни – один из главных моих прогнозов и ожидаемых результатов. 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/>
              <a:t>Жизнеспособность проекта (перспективы):</a:t>
            </a:r>
            <a:endParaRPr lang="ru-RU" dirty="0"/>
          </a:p>
          <a:p>
            <a:r>
              <a:rPr lang="ru-RU" b="1" i="1" dirty="0"/>
              <a:t>- видимой станет общественно полезная деятельность </a:t>
            </a:r>
            <a:r>
              <a:rPr lang="ru-RU" b="1" i="1" dirty="0" err="1" smtClean="0"/>
              <a:t>ТОСовцев</a:t>
            </a:r>
            <a:r>
              <a:rPr lang="ru-RU" b="1" i="1" dirty="0" smtClean="0"/>
              <a:t> </a:t>
            </a:r>
          </a:p>
          <a:p>
            <a:r>
              <a:rPr lang="ru-RU" b="1" i="1" dirty="0" smtClean="0"/>
              <a:t>-Волонтеры </a:t>
            </a:r>
            <a:r>
              <a:rPr lang="ru-RU" b="1" i="1" dirty="0"/>
              <a:t>станут активными участниками общественной жизни </a:t>
            </a:r>
            <a:r>
              <a:rPr lang="ru-RU" b="1" i="1" dirty="0" smtClean="0"/>
              <a:t>села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9074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/>
              <a:t>Этапы проекта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1.Подготовительный этап.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i="1" dirty="0"/>
              <a:t>Основная деятельность – социальное проектирование.</a:t>
            </a:r>
            <a:endParaRPr lang="ru-RU" dirty="0"/>
          </a:p>
          <a:p>
            <a:pPr lvl="1"/>
            <a:r>
              <a:rPr lang="ru-RU" dirty="0"/>
              <a:t>Определение темы и актуальности проекта.</a:t>
            </a:r>
          </a:p>
          <a:p>
            <a:pPr lvl="1"/>
            <a:r>
              <a:rPr lang="ru-RU" dirty="0"/>
              <a:t>Определение цели и задач проекта.</a:t>
            </a:r>
          </a:p>
          <a:p>
            <a:pPr lvl="1"/>
            <a:r>
              <a:rPr lang="ru-RU" dirty="0"/>
              <a:t>Определение круга нуждающихся в помощи: обращение в администрацию сельского поселения с целью уточнения списка одиноких пожилых людей, ветеранов труда, нуждающихся в помощи; </a:t>
            </a:r>
            <a:endParaRPr lang="ru-RU" dirty="0" smtClean="0"/>
          </a:p>
          <a:p>
            <a:pPr lvl="1"/>
            <a:r>
              <a:rPr lang="ru-RU" dirty="0" smtClean="0"/>
              <a:t>1.4Формирование </a:t>
            </a:r>
            <a:r>
              <a:rPr lang="ru-RU" dirty="0"/>
              <a:t>добровольческих команд </a:t>
            </a:r>
            <a:r>
              <a:rPr lang="ru-RU" dirty="0" smtClean="0"/>
              <a:t>и </a:t>
            </a:r>
            <a:r>
              <a:rPr lang="ru-RU" dirty="0"/>
              <a:t>координация их деятельности.</a:t>
            </a:r>
          </a:p>
          <a:p>
            <a:r>
              <a:rPr lang="ru-RU" dirty="0"/>
              <a:t>1.5.Разработка перспективного плана дел. </a:t>
            </a:r>
          </a:p>
          <a:p>
            <a:r>
              <a:rPr lang="ru-RU" b="1" dirty="0"/>
              <a:t>2.</a:t>
            </a:r>
            <a:r>
              <a:rPr lang="ru-RU" b="1" i="1" dirty="0"/>
              <a:t>Социальная проба.</a:t>
            </a:r>
            <a:endParaRPr lang="ru-RU" dirty="0"/>
          </a:p>
          <a:p>
            <a:r>
              <a:rPr lang="ru-RU" dirty="0"/>
              <a:t>2.1. Проведение плановых мероприятий .</a:t>
            </a:r>
          </a:p>
          <a:p>
            <a:r>
              <a:rPr lang="ru-RU" dirty="0"/>
              <a:t>2.2. Контроль и оценка проведения мероприятий.</a:t>
            </a:r>
          </a:p>
          <a:p>
            <a:r>
              <a:rPr lang="ru-RU" dirty="0"/>
              <a:t>23. Анализ результатов деятельности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233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/>
              <a:t>3. </a:t>
            </a:r>
            <a:r>
              <a:rPr lang="ru-RU" sz="2200" b="1" i="1" dirty="0"/>
              <a:t>Подведение итогов</a:t>
            </a:r>
            <a:r>
              <a:rPr lang="ru-RU" sz="2200" dirty="0"/>
              <a:t> (Отчеты, презентации, награждения.)</a:t>
            </a:r>
            <a:br>
              <a:rPr lang="ru-RU" sz="2200" dirty="0"/>
            </a:br>
            <a:r>
              <a:rPr lang="ru-RU" sz="2200" b="1" dirty="0"/>
              <a:t>Проект не требует дополнительных материальных затрат.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/>
              <a:t>Календарный план реализации проекта</a:t>
            </a:r>
            <a:endParaRPr lang="ru-RU" dirty="0"/>
          </a:p>
          <a:p>
            <a:r>
              <a:rPr lang="ru-RU" dirty="0"/>
              <a:t>«Добрые души - это сады, добрые мысли - это корни, добрые слова - это цветы, добрые дела - это фрукты, позаботьтесь о своем саде и берегите его от сорняков, заполните его светом добрых слов и добрых дел</a:t>
            </a:r>
          </a:p>
          <a:p>
            <a:endParaRPr lang="ru-RU" dirty="0" smtClean="0"/>
          </a:p>
          <a:p>
            <a:r>
              <a:rPr lang="ru-RU" dirty="0" smtClean="0"/>
              <a:t>Ответственные-</a:t>
            </a:r>
            <a:r>
              <a:rPr lang="ru-RU" dirty="0" err="1" smtClean="0"/>
              <a:t>ТОСовцы,волонтеры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37346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/>
              <a:t>Общие выводы по проекту: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Деятельность, осуществляемая по проекту, после его завершения должна продолжаться.</a:t>
            </a:r>
            <a:br>
              <a:rPr lang="ru-RU" sz="2000" dirty="0"/>
            </a:br>
            <a:r>
              <a:rPr lang="ru-RU" sz="2000" dirty="0"/>
              <a:t>В процессе реализации проекта должен быть накоплен определенный опыт, выявлены определенные недостатки. Это составит основу для последующей работы. </a:t>
            </a:r>
            <a:br>
              <a:rPr lang="ru-RU" sz="2000" dirty="0"/>
            </a:br>
            <a:r>
              <a:rPr lang="ru-RU" sz="2000" dirty="0"/>
              <a:t>Осуществление проекта должно встретить позитивный социальный резонанс: участники данного проекта, уже не будут, сомневаются в том, что нужно сделать, если они столкнуться с человеком, которому нужна посильная помощь. Участники продолжат развивать добровольческие инициативы за счет расширения числа партнеров активного социального взаимодействия.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0770" y="4483768"/>
            <a:ext cx="8915400" cy="206913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7220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1"/>
            <a:ext cx="8911687" cy="6857998"/>
          </a:xfrm>
        </p:spPr>
        <p:txBody>
          <a:bodyPr>
            <a:norm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СОДЕРЖАНИЕ</a:t>
            </a:r>
            <a:r>
              <a:rPr lang="ru-RU" sz="2800" dirty="0"/>
              <a:t>:</a:t>
            </a:r>
            <a:br>
              <a:rPr lang="ru-RU" sz="2800" dirty="0"/>
            </a:br>
            <a:r>
              <a:rPr lang="ru-RU" sz="2800" dirty="0"/>
              <a:t>1.Пояснительная записка.</a:t>
            </a:r>
            <a:br>
              <a:rPr lang="ru-RU" sz="2800" dirty="0"/>
            </a:br>
            <a:r>
              <a:rPr lang="ru-RU" sz="2800" dirty="0"/>
              <a:t>2.Актуальность проекта.</a:t>
            </a:r>
            <a:br>
              <a:rPr lang="ru-RU" sz="2800" dirty="0"/>
            </a:br>
            <a:r>
              <a:rPr lang="ru-RU" sz="2800" dirty="0"/>
              <a:t>3.Этапы проекта.</a:t>
            </a:r>
            <a:br>
              <a:rPr lang="ru-RU" sz="2800" dirty="0"/>
            </a:br>
            <a:r>
              <a:rPr lang="ru-RU" sz="2800" dirty="0"/>
              <a:t>а) Проектировочный этап (сбор и анализ информации по проблеме).</a:t>
            </a:r>
            <a:br>
              <a:rPr lang="ru-RU" sz="2800" dirty="0"/>
            </a:br>
            <a:r>
              <a:rPr lang="ru-RU" sz="2800" dirty="0"/>
              <a:t>б) Социальная проба (реализация проекта).</a:t>
            </a:r>
            <a:br>
              <a:rPr lang="ru-RU" sz="2800" dirty="0"/>
            </a:br>
            <a:r>
              <a:rPr lang="ru-RU" sz="2800" b="1" i="1" dirty="0"/>
              <a:t>4.Календарный план реализации проекта.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i="1" dirty="0"/>
              <a:t>5.Общие выводы по проекту.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0" y="6857999"/>
            <a:ext cx="12192000" cy="88233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45369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85" y="2133600"/>
            <a:ext cx="4098757" cy="37782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652" y="2133600"/>
            <a:ext cx="5921960" cy="460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504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716" y="56147"/>
            <a:ext cx="11694695" cy="6801853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/>
              <a:t>                                                         Пояснительная </a:t>
            </a:r>
            <a:r>
              <a:rPr lang="ru-RU" sz="1800" b="1" dirty="0"/>
              <a:t>записка.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« </a:t>
            </a:r>
            <a:r>
              <a:rPr lang="ru-RU" sz="1800" dirty="0"/>
              <a:t>Не успокаивайтесь, не давайте усыплять себя! Пока молоды, сильны, бодры, не уставайте делать ДОБРО!»</a:t>
            </a:r>
            <a:br>
              <a:rPr lang="ru-RU" sz="1800" dirty="0"/>
            </a:br>
            <a:r>
              <a:rPr lang="ru-RU" sz="1800" dirty="0"/>
              <a:t>А.П. Чехов.</a:t>
            </a:r>
            <a:br>
              <a:rPr lang="ru-RU" sz="1800" dirty="0"/>
            </a:br>
            <a:r>
              <a:rPr lang="ru-RU" sz="2000" dirty="0"/>
              <a:t>Мы живём в сложном мире. Наше общество преодолевает политический, социальный, экономический и экологический кризис. Но остаётся в обществе самый страшный кризис – нравственный. В настоящее время в России все больше и больше распространяется культ </a:t>
            </a:r>
            <a:r>
              <a:rPr lang="ru-RU" sz="2000" dirty="0" err="1"/>
              <a:t>бездуховности</a:t>
            </a:r>
            <a:r>
              <a:rPr lang="ru-RU" sz="2000" dirty="0"/>
              <a:t> и безнравственности. Этот культ распространяется самыми разными способами: телевизионными передачами, действиями политических и общественных деятелей, поведением взрослых и т.д. Несмотря на разнообразие методов, сущностью их является навязывание человеку стереотипов агрессивного и безжалостного поведения по отношению к другим, пренебрежение нравственными нормами ради материальной выгоды. Сегодняшние дети утверждают завтрашнее благосостояние страны, что полностью зависит от доброкачественного воспитания. Проблема приобретения ребёнком эмоционально-нравственного опыта является сегодня особенно актуальной. Если мы будем совестливы и добры, этого достаточно. Всё остальное приложится. Из жизни мы сами будем выбирать, и вбирать в себя всё доброе и честное.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3476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99364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Сегодня современный окружающий мир мало способствует естественному освоению нравственных ценностей.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0632" y="1211180"/>
            <a:ext cx="11951368" cy="564682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Между тем, школа - это единственное место, где взрослые люди могут помочь детям сформировать и усвоить такие ценности как доброта, отзывчивость, милосердие. Не стоит забывать, </a:t>
            </a:r>
            <a:r>
              <a:rPr lang="ru-RU" dirty="0" smtClean="0"/>
              <a:t>что дети</a:t>
            </a:r>
            <a:r>
              <a:rPr lang="ru-RU" dirty="0"/>
              <a:t>, – будущее России, но от взрослых зависит, каким будет это будущее.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2" y="2109536"/>
            <a:ext cx="4066673" cy="47484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759" y="2109536"/>
            <a:ext cx="4026568" cy="47484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327" y="2109536"/>
            <a:ext cx="4828672" cy="474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087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325" y="1756612"/>
            <a:ext cx="5416641" cy="51013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Отсутствие заботы к ближнему, агрессия по отношению к братьям нашим меньшим, безразличие к происходящему в мире - стало неотъемлемой частью поведения подростков. Дефицит доброты в социуме вызвал необходимость воспитания у молодых людей социальных чувств.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06" y="1820863"/>
            <a:ext cx="6930189" cy="5037137"/>
          </a:xfrm>
        </p:spPr>
      </p:pic>
    </p:spTree>
    <p:extLst>
      <p:ext uri="{BB962C8B-B14F-4D97-AF65-F5344CB8AC3E}">
        <p14:creationId xmlns:p14="http://schemas.microsoft.com/office/powerpoint/2010/main" val="1926902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4168"/>
            <a:ext cx="12119811" cy="545431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6567" y="5141495"/>
            <a:ext cx="11815011" cy="1716505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Воспитать </a:t>
            </a:r>
            <a:r>
              <a:rPr lang="ru-RU" dirty="0"/>
              <a:t>в каждом ребёнке гражданина и патриота своей страны, развить чувство долга в оказании помощи нуждающимся, побудить к совершению добрых и полезных поступков – одна из главных задач нашего времени. Этот процесс начинается с ранних лет развития ребенка и проходит через всю сознательную жизнь человека.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34" y="0"/>
            <a:ext cx="10547686" cy="545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228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8229600" cy="48527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746" y="0"/>
            <a:ext cx="54302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04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2857027"/>
          </a:xfrm>
        </p:spPr>
        <p:txBody>
          <a:bodyPr>
            <a:normAutofit/>
          </a:bodyPr>
          <a:lstStyle/>
          <a:p>
            <a:r>
              <a:rPr lang="ru-RU" sz="1800" dirty="0"/>
              <a:t>Младший возраст детей предоставляет большие возможности для формирования нравственных качеств и положительных черт личности. Податливость и известная внушаемость детей, их доверчивость, склонность к подражанию, авторитет взрослых, создают благоприятные предпосылки для формирования высокоморальной личности. Основы нравственного поведения закладываются именно в младшем возрасте.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989" y="2438400"/>
            <a:ext cx="6727848" cy="4267200"/>
          </a:xfrm>
        </p:spPr>
      </p:pic>
    </p:spTree>
    <p:extLst>
      <p:ext uri="{BB962C8B-B14F-4D97-AF65-F5344CB8AC3E}">
        <p14:creationId xmlns:p14="http://schemas.microsoft.com/office/powerpoint/2010/main" val="239402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9599" cy="663341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5811" y="0"/>
            <a:ext cx="5350042" cy="6497053"/>
          </a:xfrm>
        </p:spPr>
        <p:txBody>
          <a:bodyPr>
            <a:normAutofit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Актуальность </a:t>
            </a:r>
            <a:r>
              <a:rPr lang="ru-RU" b="1" dirty="0"/>
              <a:t>проекта</a:t>
            </a:r>
            <a:r>
              <a:rPr lang="ru-RU" dirty="0"/>
              <a:t/>
            </a:r>
            <a:br>
              <a:rPr lang="ru-RU" dirty="0"/>
            </a:br>
            <a:r>
              <a:rPr lang="ru-RU" b="1" i="1" dirty="0"/>
              <a:t>Доброта нужна всем людям-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i="1" dirty="0"/>
              <a:t>Пусть побольше добрых будет!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i="1" dirty="0"/>
              <a:t>Доброта - она от века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i="1" dirty="0"/>
              <a:t>Украшенье человека!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9983262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400</TotalTime>
  <Words>724</Words>
  <Application>Microsoft Office PowerPoint</Application>
  <PresentationFormat>Широкоэкранный</PresentationFormat>
  <Paragraphs>58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Century Gothic</vt:lpstr>
      <vt:lpstr>Wingdings 3</vt:lpstr>
      <vt:lpstr>Легкий дым</vt:lpstr>
      <vt:lpstr>Проект «Твори добро» »</vt:lpstr>
      <vt:lpstr>  СОДЕРЖАНИЕ: 1.Пояснительная записка. 2.Актуальность проекта. 3.Этапы проекта. а) Проектировочный этап (сбор и анализ информации по проблеме). б) Социальная проба (реализация проекта). 4.Календарный план реализации проекта. 5.Общие выводы по проекту. </vt:lpstr>
      <vt:lpstr>                                                         Пояснительная записка.    « Не успокаивайтесь, не давайте усыплять себя! Пока молоды, сильны, бодры, не уставайте делать ДОБРО!» А.П. Чехов. Мы живём в сложном мире. Наше общество преодолевает политический, социальный, экономический и экологический кризис. Но остаётся в обществе самый страшный кризис – нравственный. В настоящее время в России все больше и больше распространяется культ бездуховности и безнравственности. Этот культ распространяется самыми разными способами: телевизионными передачами, действиями политических и общественных деятелей, поведением взрослых и т.д. Несмотря на разнообразие методов, сущностью их является навязывание человеку стереотипов агрессивного и безжалостного поведения по отношению к другим, пренебрежение нравственными нормами ради материальной выгоды. Сегодняшние дети утверждают завтрашнее благосостояние страны, что полностью зависит от доброкачественного воспитания. Проблема приобретения ребёнком эмоционально-нравственного опыта является сегодня особенно актуальной. Если мы будем совестливы и добры, этого достаточно. Всё остальное приложится. Из жизни мы сами будем выбирать, и вбирать в себя всё доброе и честное. </vt:lpstr>
      <vt:lpstr>Сегодня современный окружающий мир мало способствует естественному освоению нравственных ценностей.</vt:lpstr>
      <vt:lpstr>Отсутствие заботы к ближнему, агрессия по отношению к братьям нашим меньшим, безразличие к происходящему в мире - стало неотъемлемой частью поведения подростков. Дефицит доброты в социуме вызвал необходимость воспитания у молодых людей социальных чувств.</vt:lpstr>
      <vt:lpstr>Презентация PowerPoint</vt:lpstr>
      <vt:lpstr>Презентация PowerPoint</vt:lpstr>
      <vt:lpstr>Младший возраст детей предоставляет большие возможности для формирования нравственных качеств и положительных черт личности. Податливость и известная внушаемость детей, их доверчивость, склонность к подражанию, авторитет взрослых, создают благоприятные предпосылки для формирования высокоморальной личности. Основы нравственного поведения закладываются именно в младшем возрасте.</vt:lpstr>
      <vt:lpstr> Актуальность проекта Доброта нужна всем людям- Пусть побольше добрых будет! Доброта - она от века Украшенье человека! </vt:lpstr>
      <vt:lpstr>Ведущая идея проекта. «Я должен сделать все необходимое, чтобы количество добра в мире увеличилось».</vt:lpstr>
      <vt:lpstr>Актуальность заключается в соответствии идеи проекта требованиям современного общества и государственного заказа на воспитание социально активной личности.  Социальный проект «Твори добро» способствует формированию добра и ответственности человека. </vt:lpstr>
      <vt:lpstr>Цель проекта:   Вовлечение окружающих в социально-значимые дела по оказанию прямой, практической помощи ветеранам труда, одиноким пенсионерам, детям, оказавшимся в трудной жизненной ситуации, семьям, нуждающимся в помощи, детям- сиротам, а также братьям нашим меньшим.   </vt:lpstr>
      <vt:lpstr>Для достижения вышеуказанной цели проект ставит и последовательно решает следующие задачи:</vt:lpstr>
      <vt:lpstr>Сроки реализации: постоянно Направления деятельности:  </vt:lpstr>
      <vt:lpstr>Ожидаемые результаты -рост социальной и общественной активности; -повышение стремления к общению; -появление людей солидарных, готовых быть сопричастными к проблемам окружающей жизни; -формирование зрелой гражданской позиции; -формирование толерантного отношения к людям старшего поколения, разных взглядов и убеждений.   </vt:lpstr>
      <vt:lpstr>Прогнозирую, что участники данного проекта не будут сомневаться в том, что нужно сделать, если они столкнуться с человеком, которому нужна посильная помощь. Воспитание в самих себе ответственного толерантного сознания и поведения в повседневной жизни – один из главных моих прогнозов и ожидаемых результатов.  </vt:lpstr>
      <vt:lpstr>Этапы проекта 1.Подготовительный этап. </vt:lpstr>
      <vt:lpstr>3. Подведение итогов (Отчеты, презентации, награждения.) Проект не требует дополнительных материальных затрат.   </vt:lpstr>
      <vt:lpstr>Общие выводы по проекту:  Деятельность, осуществляемая по проекту, после его завершения должна продолжаться. В процессе реализации проекта должен быть накоплен определенный опыт, выявлены определенные недостатки. Это составит основу для последующей работы.  Осуществление проекта должно встретить позитивный социальный резонанс: участники данного проекта, уже не будут, сомневаются в том, что нужно сделать, если они столкнуться с человеком, которому нужна посильная помощь. Участники продолжат развивать добровольческие инициативы за счет расширения числа партнеров активного социального взаимодействия. 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«Цвети мое село!»</dc:title>
  <dc:creator>7</dc:creator>
  <cp:lastModifiedBy>7</cp:lastModifiedBy>
  <cp:revision>19</cp:revision>
  <dcterms:created xsi:type="dcterms:W3CDTF">2021-03-29T10:47:25Z</dcterms:created>
  <dcterms:modified xsi:type="dcterms:W3CDTF">2021-03-29T17:28:19Z</dcterms:modified>
</cp:coreProperties>
</file>