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5"/>
  </p:notesMasterIdLst>
  <p:sldIdLst>
    <p:sldId id="257" r:id="rId2"/>
    <p:sldId id="260" r:id="rId3"/>
    <p:sldId id="262" r:id="rId4"/>
    <p:sldId id="264" r:id="rId5"/>
    <p:sldId id="265" r:id="rId6"/>
    <p:sldId id="258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4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BC22E-EA60-4B8A-8D7E-DCE55046D65D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9944E6-6EDC-4C4B-B240-E9679615A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528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9944E6-6EDC-4C4B-B240-E9679615A68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857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ECF3-E33B-46F1-BB3E-DA4B27E90F88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0E2D-5075-4E0C-A412-53ABD5E728A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ECF3-E33B-46F1-BB3E-DA4B27E90F88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0E2D-5075-4E0C-A412-53ABD5E728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ECF3-E33B-46F1-BB3E-DA4B27E90F88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0E2D-5075-4E0C-A412-53ABD5E728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ECF3-E33B-46F1-BB3E-DA4B27E90F88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0E2D-5075-4E0C-A412-53ABD5E728A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ECF3-E33B-46F1-BB3E-DA4B27E90F88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0E2D-5075-4E0C-A412-53ABD5E728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ECF3-E33B-46F1-BB3E-DA4B27E90F88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0E2D-5075-4E0C-A412-53ABD5E728A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ECF3-E33B-46F1-BB3E-DA4B27E90F88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0E2D-5075-4E0C-A412-53ABD5E728A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ECF3-E33B-46F1-BB3E-DA4B27E90F88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0E2D-5075-4E0C-A412-53ABD5E728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ECF3-E33B-46F1-BB3E-DA4B27E90F88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0E2D-5075-4E0C-A412-53ABD5E728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ECF3-E33B-46F1-BB3E-DA4B27E90F88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0E2D-5075-4E0C-A412-53ABD5E728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ECF3-E33B-46F1-BB3E-DA4B27E90F88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A0E2D-5075-4E0C-A412-53ABD5E728A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CB7ECF3-E33B-46F1-BB3E-DA4B27E90F88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26A0E2D-5075-4E0C-A412-53ABD5E728A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://smiles.33b.ru/smile.105256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smiles.33b.ru/smile.105256.html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8662" y="357166"/>
            <a:ext cx="7786742" cy="12926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cap="none" spc="0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algn="ctr"/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976" y="4071942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Выполнили :</a:t>
            </a:r>
          </a:p>
        </p:txBody>
      </p:sp>
      <p:pic>
        <p:nvPicPr>
          <p:cNvPr id="1026" name="Picture 2" descr="https://komsomolskoe-sp.ru/images/medium-img/20191005_1416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60" y="0"/>
            <a:ext cx="8892480" cy="666936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142976" y="142852"/>
            <a:ext cx="646356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Возрождение села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8752" y="4653136"/>
            <a:ext cx="27238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Проект подготовили:</a:t>
            </a:r>
          </a:p>
          <a:p>
            <a:r>
              <a:rPr lang="ru-RU" b="1" i="1" dirty="0" err="1" smtClean="0">
                <a:solidFill>
                  <a:schemeClr val="bg1"/>
                </a:solidFill>
              </a:rPr>
              <a:t>Кортиев</a:t>
            </a:r>
            <a:r>
              <a:rPr lang="ru-RU" b="1" i="1" dirty="0" smtClean="0">
                <a:solidFill>
                  <a:schemeClr val="bg1"/>
                </a:solidFill>
              </a:rPr>
              <a:t> Р.И.</a:t>
            </a:r>
          </a:p>
          <a:p>
            <a:r>
              <a:rPr lang="ru-RU" b="1" i="1" dirty="0" err="1" smtClean="0">
                <a:solidFill>
                  <a:schemeClr val="bg1"/>
                </a:solidFill>
              </a:rPr>
              <a:t>Хохоев</a:t>
            </a:r>
            <a:r>
              <a:rPr lang="ru-RU" b="1" i="1" dirty="0" smtClean="0">
                <a:solidFill>
                  <a:schemeClr val="bg1"/>
                </a:solidFill>
              </a:rPr>
              <a:t> К.Г</a:t>
            </a:r>
          </a:p>
          <a:p>
            <a:r>
              <a:rPr lang="ru-RU" b="1" i="1" dirty="0" err="1" smtClean="0">
                <a:solidFill>
                  <a:schemeClr val="bg1"/>
                </a:solidFill>
              </a:rPr>
              <a:t>Дзиова</a:t>
            </a:r>
            <a:r>
              <a:rPr lang="ru-RU" b="1" i="1" dirty="0" smtClean="0">
                <a:solidFill>
                  <a:schemeClr val="bg1"/>
                </a:solidFill>
              </a:rPr>
              <a:t>  А.Б.</a:t>
            </a:r>
            <a:endParaRPr lang="ru-RU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0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218048"/>
              </p:ext>
            </p:extLst>
          </p:nvPr>
        </p:nvGraphicFramePr>
        <p:xfrm>
          <a:off x="1143000" y="2060848"/>
          <a:ext cx="6525344" cy="3291840"/>
        </p:xfrm>
        <a:graphic>
          <a:graphicData uri="http://schemas.openxmlformats.org/drawingml/2006/table">
            <a:tbl>
              <a:tblPr/>
              <a:tblGrid>
                <a:gridCol w="3262672"/>
                <a:gridCol w="3262672"/>
              </a:tblGrid>
              <a:tr h="196266">
                <a:tc>
                  <a:txBody>
                    <a:bodyPr/>
                    <a:lstStyle/>
                    <a:p>
                      <a:r>
                        <a:rPr lang="ru-RU" b="1" dirty="0">
                          <a:effectLst/>
                          <a:latin typeface="arial"/>
                        </a:rPr>
                        <a:t>Возраст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>
                          <a:effectLst/>
                          <a:latin typeface="arial"/>
                        </a:rPr>
                        <a:t>Количество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266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  <a:latin typeface="arial"/>
                        </a:rPr>
                        <a:t>0-9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  <a:latin typeface="arial"/>
                        </a:rPr>
                        <a:t>178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266"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  <a:latin typeface="arial"/>
                        </a:rPr>
                        <a:t>10-19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  <a:latin typeface="arial"/>
                        </a:rPr>
                        <a:t>164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266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  <a:latin typeface="arial"/>
                        </a:rPr>
                        <a:t>20-29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  <a:latin typeface="arial"/>
                        </a:rPr>
                        <a:t>235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266"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  <a:latin typeface="arial"/>
                        </a:rPr>
                        <a:t>30-39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  <a:latin typeface="arial"/>
                        </a:rPr>
                        <a:t>197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266"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  <a:latin typeface="arial"/>
                        </a:rPr>
                        <a:t>40-49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  <a:latin typeface="arial"/>
                        </a:rPr>
                        <a:t>205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266"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  <a:latin typeface="arial"/>
                        </a:rPr>
                        <a:t>50-59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  <a:latin typeface="arial"/>
                        </a:rPr>
                        <a:t>186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266"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  <a:latin typeface="arial"/>
                        </a:rPr>
                        <a:t>60-69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  <a:latin typeface="arial"/>
                        </a:rPr>
                        <a:t>119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6266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  <a:latin typeface="arial"/>
                        </a:rPr>
                        <a:t>Старше 70 лет</a:t>
                      </a:r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  <a:latin typeface="arial"/>
                        </a:rPr>
                        <a:t>101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14242" y="-226857"/>
            <a:ext cx="696306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СОЦИАЛЬНЫЙ ПАСПОРТ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1.</a:t>
            </a: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Демографические показатели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Численность населения Комсомольского сельского поселения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по состоянию на 01.01.2019 г.-1382 человек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2.Возрастная структура населения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223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260648"/>
            <a:ext cx="8280920" cy="6192688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ПОЛИТИЧЕСКИЙ ПАСПОРТ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45720" indent="0">
              <a:buNone/>
            </a:pPr>
            <a:r>
              <a:rPr lang="ru-RU" b="1" i="1" dirty="0" smtClean="0"/>
              <a:t>  </a:t>
            </a:r>
            <a:r>
              <a:rPr lang="ru-RU" b="1" i="1" u="sng" dirty="0" smtClean="0"/>
              <a:t>Органы власти и административно-территориальная структура</a:t>
            </a:r>
          </a:p>
          <a:p>
            <a:r>
              <a:rPr lang="ru-RU" dirty="0" smtClean="0"/>
              <a:t>Орган </a:t>
            </a:r>
            <a:r>
              <a:rPr lang="ru-RU" dirty="0"/>
              <a:t>представительной власти: -Собрание представителей</a:t>
            </a:r>
          </a:p>
          <a:p>
            <a:r>
              <a:rPr lang="ru-RU" dirty="0"/>
              <a:t>Название органа представительной власти – Собрание представителей Комсомольского сельского поселения</a:t>
            </a:r>
          </a:p>
          <a:p>
            <a:r>
              <a:rPr lang="ru-RU" dirty="0"/>
              <a:t>Председатель органа представительной власти – </a:t>
            </a:r>
            <a:r>
              <a:rPr lang="ru-RU" dirty="0" err="1"/>
              <a:t>Авлохов</a:t>
            </a:r>
            <a:r>
              <a:rPr lang="ru-RU" dirty="0"/>
              <a:t> Валерий Гаврилович</a:t>
            </a:r>
          </a:p>
          <a:p>
            <a:r>
              <a:rPr lang="ru-RU" dirty="0"/>
              <a:t>Когда и на какой срок избраны депутаты – 14.09.2018 г на 5 лет</a:t>
            </a:r>
          </a:p>
          <a:p>
            <a:r>
              <a:rPr lang="ru-RU" dirty="0"/>
              <a:t>Количество депутатов - 10</a:t>
            </a:r>
          </a:p>
          <a:p>
            <a:r>
              <a:rPr lang="ru-RU" dirty="0"/>
              <a:t>Орган исполнительной власти: Администрация Комсомольского сельского поселения</a:t>
            </a:r>
          </a:p>
          <a:p>
            <a:r>
              <a:rPr lang="ru-RU" dirty="0"/>
              <a:t>Ф.И.О. Главы Администрации – </a:t>
            </a:r>
            <a:r>
              <a:rPr lang="ru-RU" dirty="0" err="1"/>
              <a:t>Авлохов</a:t>
            </a:r>
            <a:r>
              <a:rPr lang="ru-RU" dirty="0"/>
              <a:t> Валерий Гаврилович</a:t>
            </a:r>
          </a:p>
          <a:p>
            <a:r>
              <a:rPr lang="ru-RU" dirty="0"/>
              <a:t>Чем регулируются его полномочия - </a:t>
            </a:r>
            <a:r>
              <a:rPr lang="ru-RU" i="1" dirty="0"/>
              <a:t>Уставом муниципального</a:t>
            </a:r>
            <a:r>
              <a:rPr lang="ru-RU" dirty="0"/>
              <a:t> </a:t>
            </a:r>
            <a:r>
              <a:rPr lang="ru-RU" i="1" dirty="0"/>
              <a:t>образования, ФЗ от 06.10.2003 г №131 ФЗ «Об общих принципах организации местного самоуправления в Российской Федерации. Республиканский Закон от 25.04.2006 –РЗ «местном самоуправлении в РСО – Алания».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4529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88640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«Всему начало здесь, в краю моем родимом».</a:t>
            </a:r>
            <a:endParaRPr lang="ru-RU" dirty="0"/>
          </a:p>
          <a:p>
            <a:pPr algn="ctr"/>
            <a:r>
              <a:rPr lang="ru-RU" dirty="0" smtClean="0"/>
              <a:t>                                                                           Н.А</a:t>
            </a:r>
            <a:r>
              <a:rPr lang="ru-RU" dirty="0"/>
              <a:t>. Некрасов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0929" y="1340768"/>
            <a:ext cx="84249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Нынешнее </a:t>
            </a:r>
            <a:r>
              <a:rPr lang="ru-RU" dirty="0"/>
              <a:t>поколение живет и формируется в принципиально иных условиях, нежели их родители. Все ярче обозначается проблема трудоустройства молодежи, проблема создания благоприятных социальных условий жизни в селе. Сейчас очень отчетливо обозначился кризис российской деревни. Молодые люди, окончив сельскую школу, уезжают учиться в город. Впоследствии только единицы из них возвращаются в родные села, большинство же пытается найти работу в городе и остаться там на постоянное место жительства.</a:t>
            </a:r>
          </a:p>
          <a:p>
            <a:pPr algn="just"/>
            <a:r>
              <a:rPr lang="ru-RU" dirty="0" smtClean="0"/>
              <a:t>      В </a:t>
            </a:r>
            <a:r>
              <a:rPr lang="ru-RU" dirty="0"/>
              <a:t>данной ситуации создание условий для трудоустройства, повышения заработной платы, обеспечения жильем и улучшения организации и проведения досуга молодежи является важным моментом в решении обозначенной проблемы улучшения демографической ситуации на селе, а значит и его гарантированного </a:t>
            </a:r>
            <a:r>
              <a:rPr lang="ru-RU" dirty="0" smtClean="0"/>
              <a:t>будущего.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7962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Вертикальный свиток 10"/>
          <p:cNvSpPr/>
          <p:nvPr/>
        </p:nvSpPr>
        <p:spPr>
          <a:xfrm>
            <a:off x="0" y="2492896"/>
            <a:ext cx="6715140" cy="4150814"/>
          </a:xfrm>
          <a:prstGeom prst="verticalScroll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14348" y="2942053"/>
            <a:ext cx="6357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BD1399"/>
                </a:solidFill>
              </a:rPr>
              <a:t>Направление деятельности по восстановлению села:</a:t>
            </a:r>
            <a:endParaRPr lang="ru-RU" sz="2400" b="1" dirty="0">
              <a:solidFill>
                <a:srgbClr val="BD1399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5786" y="3786190"/>
            <a:ext cx="5143536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Helvetica Neue"/>
              </a:rPr>
              <a:t>  Растениеводство  ( зерновые культуры, лен, картофель, клевер, вика, тимофеевка;</a:t>
            </a:r>
          </a:p>
          <a:p>
            <a:pPr algn="just"/>
            <a:endParaRPr lang="ru-RU" sz="1600" b="0" i="0" dirty="0" smtClean="0">
              <a:effectLst/>
              <a:latin typeface="Helvetica Neue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 smtClean="0">
                <a:effectLst/>
                <a:latin typeface="Helvetica Neue"/>
              </a:rPr>
              <a:t>  Животноводство (в</a:t>
            </a:r>
            <a:r>
              <a:rPr lang="ru-RU" dirty="0" smtClean="0">
                <a:latin typeface="Helvetica Neue"/>
              </a:rPr>
              <a:t>ыращивание крупного и мелкого рогатого скота, свиней, кур, уток и т.д.)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b="0" i="0" dirty="0" smtClean="0">
              <a:effectLst/>
              <a:latin typeface="Helvetica Neue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Helvetica Neue"/>
              </a:rPr>
              <a:t>Деревообработка, лесопилка;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7158" y="928670"/>
            <a:ext cx="55007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/>
              <a:t>Изучив</a:t>
            </a:r>
            <a:r>
              <a:rPr lang="ru-RU" sz="2400" dirty="0" smtClean="0"/>
              <a:t> особенности  и специфику ведения хозяйства в нашей местности </a:t>
            </a:r>
            <a:r>
              <a:rPr lang="ru-RU" sz="2400" b="1" u="sng" dirty="0" smtClean="0"/>
              <a:t>мы пришли к </a:t>
            </a:r>
            <a:r>
              <a:rPr lang="ru-RU" sz="2400" dirty="0" smtClean="0"/>
              <a:t>следующим  </a:t>
            </a:r>
            <a:r>
              <a:rPr lang="ru-RU" sz="2400" b="1" u="sng" dirty="0" smtClean="0"/>
              <a:t>выводам:</a:t>
            </a:r>
            <a:endParaRPr lang="ru-RU" sz="2400" b="1" u="sng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357166"/>
            <a:ext cx="57864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0066"/>
                    </a:gs>
                    <a:gs pos="100000">
                      <a:srgbClr val="9966FF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Решение проблемы села:</a:t>
            </a:r>
            <a:endParaRPr lang="ru-RU" sz="3200" b="1" kern="10" dirty="0" smtClean="0">
              <a:ln w="9525">
                <a:round/>
                <a:headEnd/>
                <a:tailEnd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930" y="5229200"/>
            <a:ext cx="2002920" cy="15449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85728"/>
            <a:ext cx="2572657" cy="15321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429000"/>
            <a:ext cx="2520280" cy="17071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929" y="1928802"/>
            <a:ext cx="190500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4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86439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kern="10" dirty="0" smtClean="0">
                <a:ln w="9525">
                  <a:round/>
                  <a:headEnd/>
                  <a:tailEnd/>
                </a:ln>
                <a:solidFill>
                  <a:srgbClr val="3366FF"/>
                </a:solidFill>
                <a:latin typeface="Arial"/>
                <a:cs typeface="Arial"/>
              </a:rPr>
              <a:t> Конкурентоспособность  сегодня –</a:t>
            </a:r>
          </a:p>
          <a:p>
            <a:pPr algn="ctr"/>
            <a:r>
              <a:rPr lang="ru-RU" sz="2400" b="1" kern="10" dirty="0" smtClean="0">
                <a:ln w="9525">
                  <a:round/>
                  <a:headEnd/>
                  <a:tailEnd/>
                </a:ln>
                <a:solidFill>
                  <a:srgbClr val="3366FF"/>
                </a:solidFill>
                <a:latin typeface="Arial"/>
                <a:cs typeface="Arial"/>
              </a:rPr>
              <a:t> в крупно-товарном   животноводстве.</a:t>
            </a:r>
            <a:r>
              <a:rPr lang="ru-RU" sz="2400" b="1" kern="10" dirty="0" smtClean="0">
                <a:solidFill>
                  <a:srgbClr val="3366FF"/>
                </a:solidFill>
                <a:latin typeface="Arial"/>
                <a:cs typeface="Arial"/>
              </a:rPr>
              <a:t> </a:t>
            </a:r>
          </a:p>
          <a:p>
            <a:r>
              <a:rPr lang="ru-RU" sz="2400" kern="10" dirty="0" smtClean="0">
                <a:latin typeface="Arial"/>
                <a:cs typeface="Arial"/>
              </a:rPr>
              <a:t>Создание крупно-товарного производства предусматривает</a:t>
            </a:r>
            <a:r>
              <a:rPr lang="ru-RU" sz="2400" kern="10" dirty="0" smtClean="0">
                <a:latin typeface="Arial" pitchFamily="34" charset="0"/>
                <a:cs typeface="Arial" pitchFamily="34" charset="0"/>
              </a:rPr>
              <a:t>- закупку племенного скота;</a:t>
            </a:r>
          </a:p>
          <a:p>
            <a:pPr>
              <a:buFontTx/>
              <a:buChar char="-"/>
            </a:pPr>
            <a:r>
              <a:rPr lang="ru-RU" sz="2400" kern="10" dirty="0" smtClean="0">
                <a:latin typeface="Arial" pitchFamily="34" charset="0"/>
                <a:cs typeface="Arial" pitchFamily="34" charset="0"/>
              </a:rPr>
              <a:t>создание собственной кормовой базы;</a:t>
            </a:r>
          </a:p>
          <a:p>
            <a:pPr>
              <a:buFontTx/>
              <a:buChar char="-"/>
            </a:pPr>
            <a:r>
              <a:rPr lang="ru-RU" sz="2400" kern="10" dirty="0" smtClean="0">
                <a:latin typeface="Arial" pitchFamily="34" charset="0"/>
                <a:cs typeface="Arial" pitchFamily="34" charset="0"/>
              </a:rPr>
              <a:t>строительство животноводческого комплекса,</a:t>
            </a:r>
          </a:p>
          <a:p>
            <a:pPr>
              <a:buFontTx/>
              <a:buChar char="-"/>
            </a:pPr>
            <a:r>
              <a:rPr lang="ru-RU" sz="2400" kern="10" dirty="0" smtClean="0">
                <a:latin typeface="Arial" pitchFamily="34" charset="0"/>
                <a:cs typeface="Arial" pitchFamily="34" charset="0"/>
              </a:rPr>
              <a:t>оснащенного высокотехнологичным оборудованием; </a:t>
            </a:r>
          </a:p>
          <a:p>
            <a:pPr>
              <a:buFontTx/>
              <a:buChar char="-"/>
            </a:pPr>
            <a:r>
              <a:rPr lang="ru-RU" sz="2400" kern="10" dirty="0" smtClean="0">
                <a:latin typeface="Arial" pitchFamily="34" charset="0"/>
                <a:cs typeface="Arial" pitchFamily="34" charset="0"/>
              </a:rPr>
              <a:t>производство и переработка молока.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474043"/>
            <a:ext cx="3413046" cy="32069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474042"/>
            <a:ext cx="3429000" cy="32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9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 rot="21069109">
            <a:off x="5258865" y="5782615"/>
            <a:ext cx="928694" cy="64294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7158" y="285728"/>
            <a:ext cx="857256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/>
              <a:t>Важным критерием для привлечения людей в сельское хозяйство, является как наличие самих рабочих мест, так и уровень заработной платы, который  в настоящей момент в большинстве случаев даже у сельхозкооперативов, очень низок. </a:t>
            </a:r>
            <a:endParaRPr lang="ru-RU" sz="2800" dirty="0"/>
          </a:p>
        </p:txBody>
      </p:sp>
      <p:pic>
        <p:nvPicPr>
          <p:cNvPr id="5" name="Picture 4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763688" y="3645024"/>
            <a:ext cx="3312368" cy="2677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Выноска-облако 7"/>
          <p:cNvSpPr/>
          <p:nvPr/>
        </p:nvSpPr>
        <p:spPr>
          <a:xfrm rot="20583534" flipH="1">
            <a:off x="198772" y="2885773"/>
            <a:ext cx="2071702" cy="128588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http://images02.olx.ru/ui/2/90/85/35438585_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73614">
            <a:off x="305929" y="2992930"/>
            <a:ext cx="1857388" cy="10715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Documents and Settings\HomeUSER\Мои документы\Мои рисунки\post-84-114546174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3929066"/>
            <a:ext cx="1862755" cy="2428892"/>
          </a:xfrm>
          <a:prstGeom prst="rect">
            <a:avLst/>
          </a:prstGeom>
          <a:noFill/>
        </p:spPr>
      </p:pic>
      <p:pic>
        <p:nvPicPr>
          <p:cNvPr id="11" name="Picture 15" descr="MCj04304080000[1]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5794493"/>
            <a:ext cx="634911" cy="563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09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28596" y="428605"/>
            <a:ext cx="8358246" cy="3071834"/>
          </a:xfrm>
          <a:prstGeom prst="rect">
            <a:avLst/>
          </a:prstGeo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 Улучшение работы предприятий повлечёт за собой и подъём инфраструктуры. Люди за достойную ЗП и хорошие условия труда, поедут жить и работать в село.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9156" y="1916832"/>
            <a:ext cx="6545687" cy="4359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678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2844" y="285729"/>
            <a:ext cx="9001156" cy="285752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/>
              <a:t>Привлекая иногородних рабочих необходимо позаботиться о членах их семей, а главное о детях. Чтобы родители имели гарантию устройства детей в школы и детские сады, которые по материальному обеспечению и квалификации преподавателей не уступали бы городским школам.</a:t>
            </a:r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3425" y="3286694"/>
            <a:ext cx="4368597" cy="3022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214686"/>
            <a:ext cx="4427984" cy="3166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517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785786" y="142852"/>
            <a:ext cx="7467600" cy="2286016"/>
          </a:xfrm>
          <a:prstGeom prst="rect">
            <a:avLst/>
          </a:prstGeo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Необходимо, позаботиться о здоровье людей. В каждом населённом пункте должен быть медпункт с условием для работы выездных специалистов.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12777"/>
            <a:ext cx="7920880" cy="488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89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214291"/>
            <a:ext cx="7467600" cy="150019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/>
              <a:t>Большим спросом будет пользоваться хорошие магазины, с полным ассортиментом всех товаров.</a:t>
            </a: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1929230"/>
            <a:ext cx="3744415" cy="4515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16832"/>
            <a:ext cx="4217913" cy="451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2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1852" y="142852"/>
            <a:ext cx="235745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WordArt 5"/>
          <p:cNvSpPr>
            <a:spLocks noChangeArrowheads="1" noChangeShapeType="1" noTextEdit="1"/>
          </p:cNvSpPr>
          <p:nvPr/>
        </p:nvSpPr>
        <p:spPr bwMode="auto">
          <a:xfrm>
            <a:off x="2571736" y="785794"/>
            <a:ext cx="3671887" cy="1263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perspectiveLeft"/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0066"/>
                    </a:gs>
                    <a:gs pos="100000">
                      <a:srgbClr val="9966FF"/>
                    </a:gs>
                  </a:gsLst>
                  <a:lin ang="5400000" scaled="1"/>
                </a:gradFill>
                <a:latin typeface="Arial"/>
                <a:cs typeface="Arial"/>
              </a:rPr>
              <a:t>Цель проекта: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501650" y="2428868"/>
            <a:ext cx="8642350" cy="387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sz="2800" b="1" dirty="0" smtClean="0"/>
              <a:t>  </a:t>
            </a:r>
            <a:r>
              <a:rPr lang="ru-RU" sz="2400" b="1" dirty="0"/>
              <a:t>Формирование мнения о бережном отношении к родному краю, к окружающей среде.</a:t>
            </a:r>
            <a:endParaRPr lang="ru-RU" sz="2400" b="1" dirty="0" smtClean="0"/>
          </a:p>
          <a:p>
            <a:pPr lvl="0">
              <a:spcBef>
                <a:spcPct val="50000"/>
              </a:spcBef>
              <a:buFont typeface="Wingdings" pitchFamily="2" charset="2"/>
              <a:buChar char="ü"/>
            </a:pPr>
            <a:r>
              <a:rPr lang="ru-RU" sz="2400" b="1" dirty="0" smtClean="0"/>
              <a:t>  Улучшение социальных условий жизни на селе для молодежи.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endParaRPr lang="ru-RU" sz="500" b="1" dirty="0"/>
          </a:p>
          <a:p>
            <a:pPr lvl="0">
              <a:spcBef>
                <a:spcPct val="50000"/>
              </a:spcBef>
              <a:buFont typeface="Wingdings" pitchFamily="2" charset="2"/>
              <a:buChar char="ü"/>
            </a:pPr>
            <a:r>
              <a:rPr lang="ru-RU" sz="2400" b="1" dirty="0" smtClean="0"/>
              <a:t> </a:t>
            </a:r>
            <a:r>
              <a:rPr lang="ru-RU" sz="2400" b="1" dirty="0"/>
              <a:t>Обеспечение занятости подростков путем создания временных рабочих мест.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endParaRPr lang="ru-RU" sz="400" b="1" dirty="0" smtClean="0"/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ru-RU" sz="2400" b="1" dirty="0" smtClean="0"/>
              <a:t>  </a:t>
            </a:r>
            <a:r>
              <a:rPr lang="ru-RU" sz="2400" b="1" dirty="0"/>
              <a:t>Привлечь молодежь к решению социально-экономических проблем </a:t>
            </a:r>
            <a:r>
              <a:rPr lang="ru-RU" sz="2400" b="1" dirty="0" smtClean="0"/>
              <a:t>села.</a:t>
            </a:r>
            <a:endParaRPr lang="ru-RU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844" y="260648"/>
            <a:ext cx="2708738" cy="2168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3264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819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1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7158" y="142853"/>
            <a:ext cx="8358246" cy="335758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/>
              <a:t>Но не только продукты питания и промышленные товары нужны людям, также необходимо где-то постричься, пошить платье и костюм, отремонтировать обувь и многое другое. 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Следовательно необходимо подумать и о кабинетах бытового обслуживания. Это дополнительные рабочие места. </a:t>
            </a: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7888" y="3640548"/>
            <a:ext cx="2768475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223" y="3789040"/>
            <a:ext cx="2786082" cy="2118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6546" y="3789040"/>
            <a:ext cx="3286149" cy="2153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359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stihi.ru/pics/2011/12/01/82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776" y="1098670"/>
            <a:ext cx="3744416" cy="2808312"/>
          </a:xfrm>
          <a:prstGeom prst="rect">
            <a:avLst/>
          </a:prstGeom>
          <a:noFill/>
          <a:ln cap="rnd">
            <a:solidFill>
              <a:schemeClr val="tx1"/>
            </a:solidFill>
            <a:bevel/>
          </a:ln>
          <a:effectLst>
            <a:glow rad="228600">
              <a:schemeClr val="bg2">
                <a:alpha val="40000"/>
              </a:schemeClr>
            </a:glow>
            <a:softEdge rad="317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85720" y="142852"/>
            <a:ext cx="86439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Возрождение села  в наших руках. Так сделаем все возможное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98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Картинка 5 из 1243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363" y="0"/>
            <a:ext cx="9164363" cy="6858000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9752" y="1484784"/>
            <a:ext cx="4752528" cy="27196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653136"/>
            <a:ext cx="8229600" cy="1143000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bg2"/>
                </a:solidFill>
                <a:latin typeface="verdana"/>
              </a:rPr>
              <a:t>Село надо поднимать всем миром.</a:t>
            </a:r>
            <a:endParaRPr lang="ru-RU" sz="4400" b="1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8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komsomolskoe-sp.ru/images/medium-img/IMG-20200203-WA01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-1177"/>
          <a:stretch/>
        </p:blipFill>
        <p:spPr bwMode="auto">
          <a:xfrm>
            <a:off x="134616" y="188640"/>
            <a:ext cx="8918897" cy="6317682"/>
          </a:xfrm>
          <a:prstGeom prst="rect">
            <a:avLst/>
          </a:prstGeom>
          <a:noFill/>
          <a:ln w="60325" cap="rnd">
            <a:noFill/>
            <a:round/>
          </a:ln>
          <a:effectLst>
            <a:glow rad="647700">
              <a:schemeClr val="bg2">
                <a:lumMod val="75000"/>
                <a:alpha val="40000"/>
              </a:schemeClr>
            </a:glo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4726" y="620688"/>
            <a:ext cx="8518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СПАСИБО ЗА ВНИМАНИЕ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0373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ертикальный свиток 8"/>
          <p:cNvSpPr/>
          <p:nvPr/>
        </p:nvSpPr>
        <p:spPr>
          <a:xfrm>
            <a:off x="785786" y="3929066"/>
            <a:ext cx="7429552" cy="2786082"/>
          </a:xfrm>
          <a:prstGeom prst="verticalScroll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25" name="WordArt 9"/>
          <p:cNvSpPr>
            <a:spLocks noChangeArrowheads="1" noChangeShapeType="1" noTextEdit="1"/>
          </p:cNvSpPr>
          <p:nvPr/>
        </p:nvSpPr>
        <p:spPr bwMode="auto">
          <a:xfrm>
            <a:off x="0" y="1643050"/>
            <a:ext cx="9144000" cy="2214578"/>
          </a:xfrm>
          <a:prstGeom prst="rect">
            <a:avLst/>
          </a:prstGeom>
        </p:spPr>
        <p:txBody>
          <a:bodyPr wrap="none" fromWordArt="1"/>
          <a:lstStyle/>
          <a:p>
            <a:pPr algn="ctr"/>
            <a:r>
              <a:rPr lang="ru-RU" sz="3600" b="1" i="1" kern="10" spc="720" dirty="0" smtClean="0">
                <a:ln w="9525">
                  <a:noFill/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/>
                <a:cs typeface="Arial"/>
              </a:rPr>
              <a:t>«</a:t>
            </a:r>
            <a:r>
              <a:rPr lang="ru-RU" sz="3200" b="1" i="1" kern="10" dirty="0" smtClean="0">
                <a:latin typeface="Arial"/>
                <a:cs typeface="Arial"/>
              </a:rPr>
              <a:t>Возрождение </a:t>
            </a:r>
            <a:r>
              <a:rPr lang="ru-RU" sz="3200" b="1" i="1" kern="10" dirty="0">
                <a:latin typeface="Arial"/>
                <a:cs typeface="Arial"/>
              </a:rPr>
              <a:t>села </a:t>
            </a:r>
            <a:r>
              <a:rPr lang="ru-RU" sz="3200" b="1" i="1" kern="10" dirty="0" smtClean="0">
                <a:latin typeface="Arial"/>
                <a:cs typeface="Arial"/>
              </a:rPr>
              <a:t>-</a:t>
            </a:r>
            <a:r>
              <a:rPr lang="ru-RU" sz="3200" b="1" i="1" kern="10" dirty="0" smtClean="0">
                <a:cs typeface="Arial"/>
              </a:rPr>
              <a:t> одна из главных тем </a:t>
            </a:r>
          </a:p>
          <a:p>
            <a:pPr algn="ctr"/>
            <a:r>
              <a:rPr lang="ru-RU" sz="3200" b="1" i="1" kern="10" dirty="0" smtClean="0">
                <a:cs typeface="Arial"/>
              </a:rPr>
              <a:t>реализуемых и приоритетных </a:t>
            </a:r>
          </a:p>
          <a:p>
            <a:pPr algn="ctr"/>
            <a:r>
              <a:rPr lang="ru-RU" sz="3200" b="1" i="1" kern="10" dirty="0" smtClean="0">
                <a:cs typeface="Arial"/>
              </a:rPr>
              <a:t>национальных проектов»</a:t>
            </a:r>
          </a:p>
          <a:p>
            <a:pPr algn="ctr"/>
            <a:r>
              <a:rPr lang="ru-RU" sz="3600" kern="10" dirty="0" smtClean="0">
                <a:latin typeface="Arial"/>
                <a:cs typeface="Arial"/>
              </a:rPr>
              <a:t>                                               </a:t>
            </a:r>
            <a:r>
              <a:rPr lang="ru-RU" sz="3600" i="1" kern="10" dirty="0" smtClean="0">
                <a:cs typeface="Arial"/>
              </a:rPr>
              <a:t>В.В.Путин</a:t>
            </a:r>
            <a:r>
              <a:rPr lang="ru-RU" sz="3600" kern="10" dirty="0" smtClean="0">
                <a:cs typeface="Arial"/>
              </a:rPr>
              <a:t> </a:t>
            </a:r>
          </a:p>
          <a:p>
            <a:pPr algn="ctr"/>
            <a:endParaRPr lang="ru-RU" sz="3200" kern="1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kern="1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9224" name="WordArt 8"/>
          <p:cNvSpPr>
            <a:spLocks noChangeArrowheads="1" noChangeShapeType="1" noTextEdit="1"/>
          </p:cNvSpPr>
          <p:nvPr/>
        </p:nvSpPr>
        <p:spPr bwMode="auto">
          <a:xfrm>
            <a:off x="1142976" y="142852"/>
            <a:ext cx="6643734" cy="250030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65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1600" b="1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0066"/>
                    </a:gs>
                    <a:gs pos="100000">
                      <a:srgbClr val="9966FF"/>
                    </a:gs>
                  </a:gsLst>
                  <a:lin ang="5400000" scaled="1"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/>
                <a:cs typeface="Arial"/>
              </a:rPr>
              <a:t>Актуальность</a:t>
            </a:r>
            <a:r>
              <a:rPr lang="ru-RU" sz="1600" b="1" kern="10" dirty="0" smtClean="0">
                <a:ln w="9525">
                  <a:round/>
                  <a:headEnd/>
                  <a:tailEnd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/>
                <a:cs typeface="Arial"/>
              </a:rPr>
              <a:t> </a:t>
            </a:r>
          </a:p>
          <a:p>
            <a:pPr algn="ctr"/>
            <a:r>
              <a:rPr lang="ru-RU" sz="1600" b="1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0066"/>
                    </a:gs>
                    <a:gs pos="100000">
                      <a:srgbClr val="9966FF"/>
                    </a:gs>
                  </a:gsLst>
                  <a:lin ang="5400000" scaled="1"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/>
                <a:cs typeface="Arial"/>
              </a:rPr>
              <a:t>проекта :</a:t>
            </a:r>
          </a:p>
          <a:p>
            <a:pPr algn="ctr"/>
            <a:endParaRPr lang="ru-RU" sz="3600" kern="10" dirty="0">
              <a:ln w="9525">
                <a:round/>
                <a:headEnd/>
                <a:tailEnd/>
              </a:ln>
              <a:latin typeface="Arial"/>
              <a:cs typeface="Arial"/>
            </a:endParaRPr>
          </a:p>
        </p:txBody>
      </p:sp>
      <p:sp>
        <p:nvSpPr>
          <p:cNvPr id="9226" name="WordArt 10"/>
          <p:cNvSpPr>
            <a:spLocks noChangeArrowheads="1" noChangeShapeType="1" noTextEdit="1"/>
          </p:cNvSpPr>
          <p:nvPr/>
        </p:nvSpPr>
        <p:spPr bwMode="auto">
          <a:xfrm>
            <a:off x="1042988" y="2276475"/>
            <a:ext cx="6515100" cy="1571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spc="720" dirty="0">
              <a:ln w="9525">
                <a:noFill/>
                <a:round/>
                <a:headEnd/>
                <a:tailEnd/>
              </a:ln>
              <a:solidFill>
                <a:srgbClr val="00FFFF"/>
              </a:solidFill>
              <a:effectLst>
                <a:outerShdw dist="45791" dir="3378596" algn="ctr" rotWithShape="0">
                  <a:srgbClr val="4D4D4D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9227" name="WordArt 11"/>
          <p:cNvSpPr>
            <a:spLocks noChangeArrowheads="1" noChangeShapeType="1" noTextEdit="1"/>
          </p:cNvSpPr>
          <p:nvPr/>
        </p:nvSpPr>
        <p:spPr bwMode="auto">
          <a:xfrm>
            <a:off x="5435600" y="3860800"/>
            <a:ext cx="21336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spc="720" dirty="0">
              <a:ln w="9525">
                <a:noFill/>
                <a:round/>
                <a:headEnd/>
                <a:tailEnd/>
              </a:ln>
              <a:solidFill>
                <a:srgbClr val="00FFFF"/>
              </a:solidFill>
              <a:effectLst>
                <a:outerShdw dist="45791" dir="3378596" algn="ctr" rotWithShape="0">
                  <a:srgbClr val="4D4D4D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9228" name="WordArt 12"/>
          <p:cNvSpPr>
            <a:spLocks noChangeArrowheads="1" noChangeShapeType="1" noTextEdit="1"/>
          </p:cNvSpPr>
          <p:nvPr/>
        </p:nvSpPr>
        <p:spPr bwMode="auto">
          <a:xfrm>
            <a:off x="1000100" y="4643446"/>
            <a:ext cx="6619875" cy="2095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spc="720" dirty="0">
              <a:ln w="9525">
                <a:noFill/>
                <a:round/>
                <a:headEnd/>
                <a:tailEnd/>
              </a:ln>
              <a:solidFill>
                <a:srgbClr val="00FF00"/>
              </a:solidFill>
              <a:effectLst>
                <a:outerShdw dist="45791" dir="3378596" algn="ctr" rotWithShape="0">
                  <a:srgbClr val="4D4D4D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71604" y="4572008"/>
            <a:ext cx="58579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kern="10" dirty="0" smtClean="0">
                <a:latin typeface="Arial" pitchFamily="34" charset="0"/>
                <a:cs typeface="Arial" pitchFamily="34" charset="0"/>
              </a:rPr>
              <a:t>Отток молодежи </a:t>
            </a:r>
          </a:p>
          <a:p>
            <a:pPr algn="ctr"/>
            <a:r>
              <a:rPr lang="ru-RU" sz="2800" i="1" kern="10" dirty="0" smtClean="0">
                <a:latin typeface="Arial" pitchFamily="34" charset="0"/>
                <a:cs typeface="Arial" pitchFamily="34" charset="0"/>
              </a:rPr>
              <a:t>из деревень и сел - проблема</a:t>
            </a:r>
          </a:p>
          <a:p>
            <a:pPr algn="ctr"/>
            <a:r>
              <a:rPr lang="ru-RU" sz="2800" i="1" kern="10" dirty="0" smtClean="0">
                <a:latin typeface="Arial" pitchFamily="34" charset="0"/>
                <a:cs typeface="Arial" pitchFamily="34" charset="0"/>
              </a:rPr>
              <a:t>не только регионального,</a:t>
            </a:r>
          </a:p>
          <a:p>
            <a:pPr algn="ctr"/>
            <a:r>
              <a:rPr lang="ru-RU" sz="2800" i="1" kern="10" dirty="0" smtClean="0">
                <a:latin typeface="Arial" pitchFamily="34" charset="0"/>
                <a:cs typeface="Arial" pitchFamily="34" charset="0"/>
              </a:rPr>
              <a:t> но и всероссийского масшт</a:t>
            </a:r>
            <a:r>
              <a:rPr lang="ru-RU" sz="2800" kern="10" dirty="0" smtClean="0">
                <a:latin typeface="Arial" pitchFamily="34" charset="0"/>
                <a:cs typeface="Arial" pitchFamily="34" charset="0"/>
              </a:rPr>
              <a:t>аба</a:t>
            </a:r>
          </a:p>
        </p:txBody>
      </p:sp>
    </p:spTree>
    <p:extLst>
      <p:ext uri="{BB962C8B-B14F-4D97-AF65-F5344CB8AC3E}">
        <p14:creationId xmlns:p14="http://schemas.microsoft.com/office/powerpoint/2010/main" val="117249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922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5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225" grpId="0" animBg="1"/>
      <p:bldP spid="9224" grpId="0" animBg="1"/>
      <p:bldP spid="9226" grpId="0" animBg="1"/>
      <p:bldP spid="9227" grpId="0" animBg="1"/>
      <p:bldP spid="9228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0802" y="8723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rgbClr val="BD1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Программа</a:t>
            </a:r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rgbClr val="BD1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развития села                              на 2021-2023гг.</a:t>
            </a:r>
            <a:endParaRPr lang="ru-RU" sz="3600" b="1" dirty="0">
              <a:ln w="12700">
                <a:solidFill>
                  <a:schemeClr val="tx1"/>
                </a:solidFill>
              </a:ln>
              <a:solidFill>
                <a:srgbClr val="BD1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1643050"/>
            <a:ext cx="864399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lvl="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defRPr/>
            </a:pPr>
            <a:r>
              <a:rPr lang="ru-RU" sz="2000" b="1" i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Привлечение  в экономику территории качественных капитальных ресурсов в объёмах, обеспечивающих устойчивое , сбалансированное и динамичное развитие села.</a:t>
            </a:r>
          </a:p>
          <a:p>
            <a:pPr marL="365760" lvl="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defRPr/>
            </a:pPr>
            <a:r>
              <a:rPr lang="ru-RU" sz="2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Организация стабильных рабочих мест.</a:t>
            </a:r>
            <a:endParaRPr lang="ru-RU" sz="2000" b="1" i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65760" lvl="0" indent="-283464" algn="just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defRPr/>
            </a:pP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Восстановление старых и строительство новых систем водоснабжения.</a:t>
            </a:r>
          </a:p>
          <a:p>
            <a:pPr marL="365760" lvl="0" indent="-283464" algn="just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defRPr/>
            </a:pP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рамках федеральной целевой программы улучшение  состояния автомобильных дорог.</a:t>
            </a:r>
          </a:p>
          <a:p>
            <a:pPr marL="365760" lvl="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defRPr/>
            </a:pPr>
            <a:r>
              <a:rPr lang="ru-RU" sz="20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Строительство жилья в сельской местности , обеспечивающего комфортные условия жизни  селян .</a:t>
            </a:r>
          </a:p>
          <a:p>
            <a:pPr marL="365760" lvl="0" indent="-283464" algn="just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defRPr/>
            </a:pP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Развитие культурного наследия села ,  организация  досуга его жителей.</a:t>
            </a:r>
          </a:p>
          <a:p>
            <a:pPr marL="365760" lvl="0" indent="-283464" algn="just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  <a:defRPr/>
            </a:pPr>
            <a:r>
              <a:rPr lang="ru-RU" sz="2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Расширение </a:t>
            </a:r>
            <a:r>
              <a:rPr lang="ru-RU" sz="20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доступа сельчан  к информационным услугам</a:t>
            </a:r>
            <a:r>
              <a:rPr lang="ru-RU" sz="2000" b="1" i="1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6" name="Picture 4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80801" y="271561"/>
            <a:ext cx="1582886" cy="118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86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ятно 1 5"/>
          <p:cNvSpPr/>
          <p:nvPr/>
        </p:nvSpPr>
        <p:spPr>
          <a:xfrm>
            <a:off x="-571536" y="-714404"/>
            <a:ext cx="10715700" cy="8072470"/>
          </a:xfrm>
          <a:prstGeom prst="irregularSeal1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-285784" y="1214422"/>
            <a:ext cx="9929882" cy="36317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TopUp"/>
              <a:lightRig rig="flat" dir="tl">
                <a:rot lat="0" lon="0" rev="6600000"/>
              </a:lightRig>
            </a:scene3d>
            <a:sp3d extrusionH="25400" contourW="8890">
              <a:bevelT w="38100" h="31750" prst="angle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1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Экскурс в историю</a:t>
            </a:r>
            <a:endParaRPr lang="ru-RU" sz="11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955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89440" cy="5649808"/>
          </a:xfrm>
        </p:spPr>
        <p:txBody>
          <a:bodyPr>
            <a:normAutofit fontScale="62500" lnSpcReduction="20000"/>
          </a:bodyPr>
          <a:lstStyle/>
          <a:p>
            <a:pPr marL="45720" indent="0">
              <a:buNone/>
            </a:pPr>
            <a:r>
              <a:rPr lang="ru-RU" dirty="0"/>
              <a:t>В первой четверти XIX века началось осуществление вековой мечты осетин переселение гор на плоскость.</a:t>
            </a:r>
          </a:p>
          <a:p>
            <a:pPr marL="45720" indent="0">
              <a:buNone/>
            </a:pPr>
            <a:r>
              <a:rPr lang="ru-RU" dirty="0"/>
              <a:t>Это было важным событием в жизни осетинского народа.</a:t>
            </a:r>
          </a:p>
          <a:p>
            <a:pPr marL="45720" indent="0">
              <a:buNone/>
            </a:pPr>
            <a:r>
              <a:rPr lang="ru-RU" dirty="0"/>
              <a:t>Поэтому безземельные бедняки – горцы вынуждены были искать счастье там, где можно было пустить корни.</a:t>
            </a:r>
          </a:p>
          <a:p>
            <a:pPr marL="45720" indent="0">
              <a:buNone/>
            </a:pPr>
            <a:r>
              <a:rPr lang="ru-RU" dirty="0"/>
              <a:t>Одни из них нашли приют в с. </a:t>
            </a:r>
            <a:r>
              <a:rPr lang="ru-RU" dirty="0" err="1"/>
              <a:t>Заманкул</a:t>
            </a:r>
            <a:r>
              <a:rPr lang="ru-RU" dirty="0"/>
              <a:t>. Однако земель им не дали, поэтому считались «временными» жителями.</a:t>
            </a:r>
          </a:p>
          <a:p>
            <a:pPr marL="45720" indent="0">
              <a:buNone/>
            </a:pPr>
            <a:r>
              <a:rPr lang="ru-RU" dirty="0"/>
              <a:t>Было мало шансов на лучшую долю. И тогда старейшины фамилий решили обосноваться там, где расположено нынешнее село Комсомольское. Первыми его жителями были представители фамилий </a:t>
            </a:r>
            <a:r>
              <a:rPr lang="ru-RU" dirty="0" err="1"/>
              <a:t>Хадиковых</a:t>
            </a:r>
            <a:r>
              <a:rPr lang="ru-RU" dirty="0"/>
              <a:t>, </a:t>
            </a:r>
            <a:r>
              <a:rPr lang="ru-RU" dirty="0" err="1"/>
              <a:t>Купеевых</a:t>
            </a:r>
            <a:r>
              <a:rPr lang="ru-RU" dirty="0"/>
              <a:t>, </a:t>
            </a:r>
            <a:r>
              <a:rPr lang="ru-RU" dirty="0" err="1"/>
              <a:t>Токаевых</a:t>
            </a:r>
            <a:r>
              <a:rPr lang="ru-RU" dirty="0"/>
              <a:t>.</a:t>
            </a:r>
          </a:p>
          <a:p>
            <a:pPr marL="45720" indent="0">
              <a:buNone/>
            </a:pPr>
            <a:r>
              <a:rPr lang="ru-RU" dirty="0"/>
              <a:t>Первыми поселенцами были: Карасе Токаев, Гаги </a:t>
            </a:r>
            <a:r>
              <a:rPr lang="ru-RU" dirty="0" err="1"/>
              <a:t>Хадиков</a:t>
            </a:r>
            <a:r>
              <a:rPr lang="ru-RU" dirty="0"/>
              <a:t>, </a:t>
            </a:r>
            <a:r>
              <a:rPr lang="ru-RU" dirty="0" err="1"/>
              <a:t>Асланбек</a:t>
            </a:r>
            <a:r>
              <a:rPr lang="ru-RU" dirty="0"/>
              <a:t> </a:t>
            </a:r>
            <a:r>
              <a:rPr lang="ru-RU" dirty="0" err="1"/>
              <a:t>Хуцистов</a:t>
            </a:r>
            <a:r>
              <a:rPr lang="ru-RU" dirty="0"/>
              <a:t>, </a:t>
            </a:r>
            <a:r>
              <a:rPr lang="ru-RU" dirty="0" err="1"/>
              <a:t>Гетагаз</a:t>
            </a:r>
            <a:r>
              <a:rPr lang="ru-RU" dirty="0"/>
              <a:t> </a:t>
            </a:r>
            <a:r>
              <a:rPr lang="ru-RU" dirty="0" err="1"/>
              <a:t>Галуев</a:t>
            </a:r>
            <a:r>
              <a:rPr lang="ru-RU" dirty="0"/>
              <a:t>, </a:t>
            </a:r>
            <a:r>
              <a:rPr lang="ru-RU" dirty="0" err="1"/>
              <a:t>Аслангери</a:t>
            </a:r>
            <a:r>
              <a:rPr lang="ru-RU" dirty="0"/>
              <a:t> </a:t>
            </a:r>
            <a:r>
              <a:rPr lang="ru-RU" dirty="0" err="1"/>
              <a:t>Дзиов</a:t>
            </a:r>
            <a:r>
              <a:rPr lang="ru-RU" dirty="0"/>
              <a:t>, Доке </a:t>
            </a:r>
            <a:r>
              <a:rPr lang="ru-RU" dirty="0" err="1"/>
              <a:t>Сидаков</a:t>
            </a:r>
            <a:r>
              <a:rPr lang="ru-RU" dirty="0"/>
              <a:t>, </a:t>
            </a:r>
            <a:r>
              <a:rPr lang="ru-RU" dirty="0" err="1"/>
              <a:t>Дзодза</a:t>
            </a:r>
            <a:r>
              <a:rPr lang="ru-RU" dirty="0"/>
              <a:t> </a:t>
            </a:r>
            <a:r>
              <a:rPr lang="ru-RU" dirty="0" err="1"/>
              <a:t>Таутиев</a:t>
            </a:r>
            <a:r>
              <a:rPr lang="ru-RU" dirty="0"/>
              <a:t>.</a:t>
            </a:r>
          </a:p>
          <a:p>
            <a:pPr marL="45720" indent="0">
              <a:buNone/>
            </a:pPr>
            <a:r>
              <a:rPr lang="ru-RU" dirty="0"/>
              <a:t>Однако, прежде, чем поселиться на новом выделенном для поселения месте, пришлось приложить немало труда, чтобы очистить место основания селения от леса и кустарников. Но и выкорчеванный лес крестьяне не могли использовать для постройки домов, потому что и земля, и лес принадлежали наместнику Северного Кавказа графу – генералу </a:t>
            </a:r>
            <a:r>
              <a:rPr lang="ru-RU" dirty="0" err="1"/>
              <a:t>Дашкофу</a:t>
            </a:r>
            <a:r>
              <a:rPr lang="ru-RU" dirty="0"/>
              <a:t> - Воронцову. Его именем было названо новое поселение </a:t>
            </a:r>
            <a:r>
              <a:rPr lang="ru-RU" dirty="0" err="1"/>
              <a:t>Дашкоф</a:t>
            </a:r>
            <a:r>
              <a:rPr lang="ru-RU" dirty="0"/>
              <a:t>. Нелегко пришлось переселенцам на новом необжитом месте. Спасало то, что они решали свои проблемы сообща, делили и радость, и горе.</a:t>
            </a:r>
          </a:p>
          <a:p>
            <a:pPr marL="45720" indent="0">
              <a:buNone/>
            </a:pPr>
            <a:r>
              <a:rPr lang="ru-RU" dirty="0"/>
              <a:t>Старожилы утверждали, что первые поселенцы обосновались в местности прямо на опушке леса, в один километр южнее нынешнего расположения села Комсомольское. Однако воды здесь не было приходилось носить издалека. Поэтому переселенцы покинули это место и уже прочно обосновались там, где стоит ныне село.</a:t>
            </a:r>
          </a:p>
          <a:p>
            <a:pPr marL="45720" indent="0">
              <a:buNone/>
            </a:pPr>
            <a:r>
              <a:rPr lang="ru-RU" dirty="0"/>
              <a:t>В 1911 году село было переименовано в </a:t>
            </a:r>
            <a:r>
              <a:rPr lang="ru-RU" dirty="0" err="1"/>
              <a:t>Илларионовку</a:t>
            </a:r>
            <a:r>
              <a:rPr lang="ru-RU" dirty="0"/>
              <a:t>, но жители по прежнему его называли </a:t>
            </a:r>
            <a:r>
              <a:rPr lang="ru-RU" dirty="0" err="1"/>
              <a:t>Дашкоф</a:t>
            </a:r>
            <a:r>
              <a:rPr lang="ru-RU" dirty="0"/>
              <a:t>, название это в обиходе и по сей день. Название </a:t>
            </a:r>
            <a:r>
              <a:rPr lang="ru-RU" dirty="0" err="1"/>
              <a:t>Илларионовка</a:t>
            </a:r>
            <a:r>
              <a:rPr lang="ru-RU" dirty="0"/>
              <a:t> сохранилась до 1938 года.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572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332656"/>
            <a:ext cx="7776864" cy="6192688"/>
          </a:xfrm>
        </p:spPr>
        <p:txBody>
          <a:bodyPr>
            <a:normAutofit fontScale="62500" lnSpcReduction="20000"/>
          </a:bodyPr>
          <a:lstStyle/>
          <a:p>
            <a:pPr marL="45720" indent="0">
              <a:buNone/>
            </a:pPr>
            <a:r>
              <a:rPr lang="ru-RU" dirty="0"/>
              <a:t>В связи с наступающим 20-летием со дня рождения Ленинского комсомола было вынесено ходатайство перед правительством о переименовании селения Комсомольское, о чем писала газета «Правда» в октябре 1938 года.</a:t>
            </a:r>
          </a:p>
          <a:p>
            <a:pPr marL="45720" indent="0">
              <a:buNone/>
            </a:pPr>
            <a:r>
              <a:rPr lang="ru-RU" dirty="0"/>
              <a:t>Через несколько лет после образования села свершилась Великая Октябрьская социалистическая революция.</a:t>
            </a:r>
          </a:p>
          <a:p>
            <a:pPr marL="45720" indent="0">
              <a:buNone/>
            </a:pPr>
            <a:r>
              <a:rPr lang="ru-RU" dirty="0"/>
              <a:t>С ней связаны первые серьезные шаги в строительстве новой жизни, начали происходить судьбоносные события ХХ столетия.</a:t>
            </a:r>
          </a:p>
          <a:p>
            <a:pPr marL="45720" indent="0">
              <a:buNone/>
            </a:pPr>
            <a:r>
              <a:rPr lang="ru-RU" dirty="0"/>
              <a:t>Село стало развиваться быстрыми темпами.</a:t>
            </a:r>
          </a:p>
          <a:p>
            <a:pPr marL="45720" indent="0">
              <a:buNone/>
            </a:pPr>
            <a:r>
              <a:rPr lang="ru-RU" dirty="0"/>
              <a:t>До открытия школы здесь 1924 году среди жителей не было ни одного грамотного человека. Школа размещалось в доме </a:t>
            </a:r>
            <a:r>
              <a:rPr lang="ru-RU" dirty="0" err="1"/>
              <a:t>Садула</a:t>
            </a:r>
            <a:r>
              <a:rPr lang="ru-RU" dirty="0"/>
              <a:t> </a:t>
            </a:r>
            <a:r>
              <a:rPr lang="ru-RU" dirty="0" err="1"/>
              <a:t>Токаева</a:t>
            </a:r>
            <a:r>
              <a:rPr lang="ru-RU" dirty="0"/>
              <a:t>. В ней было 10 учеников. А обучал он их не хитрым азбучным премудростям </a:t>
            </a:r>
            <a:r>
              <a:rPr lang="ru-RU" dirty="0" smtClean="0"/>
              <a:t>единственный </a:t>
            </a:r>
            <a:r>
              <a:rPr lang="ru-RU" dirty="0"/>
              <a:t>учитель </a:t>
            </a:r>
            <a:r>
              <a:rPr lang="ru-RU" dirty="0" err="1"/>
              <a:t>Кильцико</a:t>
            </a:r>
            <a:r>
              <a:rPr lang="ru-RU" dirty="0"/>
              <a:t> </a:t>
            </a:r>
            <a:r>
              <a:rPr lang="ru-RU" dirty="0" err="1"/>
              <a:t>Пухаев</a:t>
            </a:r>
            <a:r>
              <a:rPr lang="ru-RU" dirty="0"/>
              <a:t>.</a:t>
            </a:r>
          </a:p>
          <a:p>
            <a:pPr marL="45720" indent="0">
              <a:buNone/>
            </a:pPr>
            <a:r>
              <a:rPr lang="ru-RU" dirty="0"/>
              <a:t>Среди первых учеников были </a:t>
            </a:r>
            <a:r>
              <a:rPr lang="ru-RU" dirty="0" err="1"/>
              <a:t>Бесагур</a:t>
            </a:r>
            <a:r>
              <a:rPr lang="ru-RU" dirty="0"/>
              <a:t> </a:t>
            </a:r>
            <a:r>
              <a:rPr lang="ru-RU" dirty="0" err="1"/>
              <a:t>Цомартов</a:t>
            </a:r>
            <a:r>
              <a:rPr lang="ru-RU" dirty="0"/>
              <a:t>, Соломон </a:t>
            </a:r>
            <a:r>
              <a:rPr lang="ru-RU" dirty="0" err="1"/>
              <a:t>Таутиев</a:t>
            </a:r>
            <a:r>
              <a:rPr lang="ru-RU" dirty="0"/>
              <a:t> – народный артист </a:t>
            </a:r>
            <a:r>
              <a:rPr lang="ru-RU" dirty="0" err="1"/>
              <a:t>Северо-осетинской</a:t>
            </a:r>
            <a:r>
              <a:rPr lang="ru-RU" dirty="0"/>
              <a:t> АССР, награжденный в 1946 году Орденом Ленина.</a:t>
            </a:r>
          </a:p>
          <a:p>
            <a:pPr marL="45720" indent="0">
              <a:buNone/>
            </a:pPr>
            <a:r>
              <a:rPr lang="ru-RU" dirty="0"/>
              <a:t>В 1932 году один из сельчан – Батыр </a:t>
            </a:r>
            <a:r>
              <a:rPr lang="ru-RU" dirty="0" err="1"/>
              <a:t>Цомартов</a:t>
            </a:r>
            <a:r>
              <a:rPr lang="ru-RU" dirty="0"/>
              <a:t> сам стал учителем. В последствии он окончил военную академию им. Фрунзе преподавал в той же академии. Писал стихи. События, произошедшие в стране в корне изменили сознание и жизнь людей.</a:t>
            </a:r>
          </a:p>
          <a:p>
            <a:pPr marL="45720" indent="0">
              <a:buNone/>
            </a:pPr>
            <a:r>
              <a:rPr lang="ru-RU" dirty="0"/>
              <a:t>В селе было создана полеводческая бригада, которая вошла в состав </a:t>
            </a:r>
            <a:r>
              <a:rPr lang="ru-RU" dirty="0" err="1"/>
              <a:t>Эльхотовского</a:t>
            </a:r>
            <a:r>
              <a:rPr lang="ru-RU" dirty="0"/>
              <a:t> колхоза. Позже, в 1931 году, когда произошло заметное увеличение жителей, создали свой самостоятельный колхоз им. Чкалова. Первым представителем правления нового хозяйства был избран </a:t>
            </a:r>
            <a:r>
              <a:rPr lang="ru-RU" dirty="0" err="1"/>
              <a:t>Хаджимурат</a:t>
            </a:r>
            <a:r>
              <a:rPr lang="ru-RU" dirty="0"/>
              <a:t> </a:t>
            </a:r>
            <a:r>
              <a:rPr lang="ru-RU" dirty="0" err="1"/>
              <a:t>Дзгоев</a:t>
            </a:r>
            <a:r>
              <a:rPr lang="ru-RU" dirty="0"/>
              <a:t>, а секретарем партийной организации Сослан </a:t>
            </a:r>
            <a:r>
              <a:rPr lang="ru-RU" dirty="0" err="1"/>
              <a:t>Цомартов</a:t>
            </a:r>
            <a:r>
              <a:rPr lang="ru-RU" dirty="0"/>
              <a:t>. В колхозе, помимо растениеводства, занимались и животноводством. За отличные показатели в этой отрасли в 1935-1936 годах животноводы колхоза были награждены дипломом второй степени ВДНХ, денежной премией 5000 тыс. рублей и мотоциклом с коляской. </a:t>
            </a:r>
          </a:p>
          <a:p>
            <a:pPr marL="45720" indent="0">
              <a:buNone/>
            </a:pPr>
            <a:r>
              <a:rPr lang="ru-RU" dirty="0"/>
              <a:t>С 1955 года колхоз переименован в колхоз «Комсомолец» в честь ленинского комсомола. Колхоз стал набирать темпы в работе, быстро развивались растениеводство и животноводство. В земледелии в основном занимались производство зерновых и овощных культур. Кроме этих культур в хозяйстве выращивали гречиху, ячмень, подсолнечник, горох и т.д. </a:t>
            </a:r>
            <a:endParaRPr lang="ru-RU" dirty="0" smtClean="0"/>
          </a:p>
          <a:p>
            <a:pPr marL="45720" indent="0">
              <a:buNone/>
            </a:pPr>
            <a:r>
              <a:rPr lang="ru-RU" dirty="0"/>
              <a:t>А в животноводстве насчитывалось около 500 голов крупного рогатого скота красно-степной породы</a:t>
            </a:r>
            <a:r>
              <a:rPr lang="ru-RU" dirty="0" smtClean="0"/>
              <a:t>.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176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496944" cy="6192688"/>
          </a:xfrm>
        </p:spPr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r>
              <a:rPr lang="ru-RU" dirty="0"/>
              <a:t>Своими делами на благо Отчизны и своего народа снискали почет и уважение многие односельчане. За достижение высоких показателей в сельскохозяйственном производстве Родина удостоила их высоких </a:t>
            </a:r>
            <a:r>
              <a:rPr lang="ru-RU" dirty="0" smtClean="0"/>
              <a:t>правительственных </a:t>
            </a:r>
            <a:r>
              <a:rPr lang="ru-RU" dirty="0"/>
              <a:t>наград. Среди них </a:t>
            </a:r>
            <a:r>
              <a:rPr lang="ru-RU" dirty="0" err="1"/>
              <a:t>Зелим</a:t>
            </a:r>
            <a:r>
              <a:rPr lang="ru-RU" dirty="0"/>
              <a:t> </a:t>
            </a:r>
            <a:r>
              <a:rPr lang="ru-RU" dirty="0" err="1"/>
              <a:t>Хосиев</a:t>
            </a:r>
            <a:r>
              <a:rPr lang="ru-RU" dirty="0"/>
              <a:t> и </a:t>
            </a:r>
            <a:r>
              <a:rPr lang="ru-RU" dirty="0" err="1"/>
              <a:t>Федося</a:t>
            </a:r>
            <a:r>
              <a:rPr lang="ru-RU" dirty="0"/>
              <a:t> </a:t>
            </a:r>
            <a:r>
              <a:rPr lang="ru-RU" dirty="0" err="1"/>
              <a:t>Кисиева</a:t>
            </a:r>
            <a:r>
              <a:rPr lang="ru-RU" dirty="0"/>
              <a:t>.</a:t>
            </a:r>
          </a:p>
          <a:p>
            <a:pPr marL="45720" indent="0">
              <a:buNone/>
            </a:pPr>
            <a:r>
              <a:rPr lang="ru-RU" dirty="0"/>
              <a:t>Исторические события сменяли друг друга, менялись времена. Но Комсомольское не останавливалось в своем поступательном движении вперед. Большим испытанием для всех народов бывшего Советского союза стала Великая Отечественная война. Нет в селе семьи, которую бы не коснулась война.</a:t>
            </a:r>
          </a:p>
          <a:p>
            <a:pPr marL="45720" indent="0">
              <a:buNone/>
            </a:pPr>
            <a:r>
              <a:rPr lang="ru-RU" dirty="0"/>
              <a:t>Немалый вклад внесли </a:t>
            </a:r>
            <a:r>
              <a:rPr lang="ru-RU" dirty="0" err="1"/>
              <a:t>комсомольчане</a:t>
            </a:r>
            <a:r>
              <a:rPr lang="ru-RU" dirty="0"/>
              <a:t> в дело победы над коварным врагом. Из села на фронт ушли </a:t>
            </a:r>
            <a:r>
              <a:rPr lang="ru-RU" dirty="0" smtClean="0"/>
              <a:t>68 человек</a:t>
            </a:r>
            <a:r>
              <a:rPr lang="ru-RU" dirty="0"/>
              <a:t>. Из них 12 лишь вернулось домой. Жители села хорошо знают своих защитников, сложившие свои головы за свою Родину и чтят их память. Ведь умирая, они думали о живых, о близких и родных, о Родине. Смертью храбрых погибли пятеро братьев </a:t>
            </a:r>
            <a:r>
              <a:rPr lang="ru-RU" dirty="0" err="1"/>
              <a:t>Сидаковых</a:t>
            </a:r>
            <a:r>
              <a:rPr lang="ru-RU" dirty="0"/>
              <a:t>, пятеро братьев </a:t>
            </a:r>
            <a:r>
              <a:rPr lang="ru-RU" dirty="0" err="1"/>
              <a:t>Цомартовых</a:t>
            </a:r>
            <a:r>
              <a:rPr lang="ru-RU" dirty="0"/>
              <a:t>, братья </a:t>
            </a:r>
            <a:r>
              <a:rPr lang="ru-RU" dirty="0" err="1"/>
              <a:t>Хуцистовы</a:t>
            </a:r>
            <a:r>
              <a:rPr lang="ru-RU" dirty="0"/>
              <a:t>, братья </a:t>
            </a:r>
            <a:r>
              <a:rPr lang="ru-RU" dirty="0" err="1"/>
              <a:t>Габоевы</a:t>
            </a:r>
            <a:r>
              <a:rPr lang="ru-RU" dirty="0"/>
              <a:t>, братья </a:t>
            </a:r>
            <a:r>
              <a:rPr lang="ru-RU" dirty="0" err="1"/>
              <a:t>Хосиевы</a:t>
            </a:r>
            <a:r>
              <a:rPr lang="ru-RU" dirty="0"/>
              <a:t>, братья </a:t>
            </a:r>
            <a:r>
              <a:rPr lang="ru-RU" dirty="0" err="1"/>
              <a:t>Кулаевы</a:t>
            </a:r>
            <a:r>
              <a:rPr lang="ru-RU" dirty="0"/>
              <a:t>, братья </a:t>
            </a:r>
            <a:r>
              <a:rPr lang="ru-RU" dirty="0" err="1"/>
              <a:t>Кисиевы</a:t>
            </a:r>
            <a:r>
              <a:rPr lang="ru-RU" dirty="0"/>
              <a:t>, </a:t>
            </a:r>
            <a:r>
              <a:rPr lang="ru-RU" dirty="0" err="1"/>
              <a:t>Галуев</a:t>
            </a:r>
            <a:r>
              <a:rPr lang="ru-RU" dirty="0"/>
              <a:t> </a:t>
            </a:r>
            <a:r>
              <a:rPr lang="ru-RU" dirty="0" err="1"/>
              <a:t>Мурзабе</a:t>
            </a:r>
            <a:r>
              <a:rPr lang="ru-RU" dirty="0"/>
              <a:t>, </a:t>
            </a:r>
            <a:r>
              <a:rPr lang="ru-RU" dirty="0" err="1"/>
              <a:t>Сидаков</a:t>
            </a:r>
            <a:r>
              <a:rPr lang="ru-RU" dirty="0"/>
              <a:t> </a:t>
            </a:r>
            <a:r>
              <a:rPr lang="ru-RU" dirty="0" err="1"/>
              <a:t>Хаджимурза</a:t>
            </a:r>
            <a:r>
              <a:rPr lang="ru-RU" dirty="0"/>
              <a:t> и многие другие. В годы Великой Отечественной войны селение шесть раз переходило из рук фашистов и лишь с шестой атаки бойцы 317 стрелковой дивизии освободило село от врага.</a:t>
            </a:r>
          </a:p>
          <a:p>
            <a:pPr marL="45720" indent="0">
              <a:buNone/>
            </a:pPr>
            <a:r>
              <a:rPr lang="ru-RU" dirty="0"/>
              <a:t>Благодарные потомки помнят их, и будут помнить.</a:t>
            </a:r>
          </a:p>
          <a:p>
            <a:pPr marL="45720" indent="0">
              <a:buNone/>
            </a:pPr>
            <a:r>
              <a:rPr lang="ru-RU" dirty="0"/>
              <a:t>Среди любого народа во все времена пробивались к солнцу ростки национальной культуры. Село Комсомольское – пример высокой степени творческой одаренности. Примером тому первый народный артист Северо-Осетинской АССР, один из основоположников осетинского национального театра Соломон Кириллович </a:t>
            </a:r>
            <a:r>
              <a:rPr lang="ru-RU" dirty="0" err="1"/>
              <a:t>Таутиев</a:t>
            </a:r>
            <a:r>
              <a:rPr lang="ru-RU" dirty="0"/>
              <a:t>. А его дядя </a:t>
            </a:r>
            <a:r>
              <a:rPr lang="ru-RU" dirty="0" err="1"/>
              <a:t>Дрис</a:t>
            </a:r>
            <a:r>
              <a:rPr lang="ru-RU" dirty="0"/>
              <a:t> </a:t>
            </a:r>
            <a:r>
              <a:rPr lang="ru-RU" dirty="0" err="1"/>
              <a:t>Таутиев</a:t>
            </a:r>
            <a:r>
              <a:rPr lang="ru-RU" dirty="0"/>
              <a:t> – знаменитый народный сказитель, известный не только на Кавказе, но и в стране и за рубежом. Оба они уроженцы нашего села.</a:t>
            </a:r>
          </a:p>
          <a:p>
            <a:pPr marL="45720" indent="0">
              <a:buNone/>
            </a:pPr>
            <a:r>
              <a:rPr lang="ru-RU" dirty="0"/>
              <a:t>Истинными патриотами своего родного села были: </a:t>
            </a:r>
            <a:r>
              <a:rPr lang="ru-RU" dirty="0" err="1"/>
              <a:t>Галуев</a:t>
            </a:r>
            <a:r>
              <a:rPr lang="ru-RU" dirty="0"/>
              <a:t> </a:t>
            </a:r>
            <a:r>
              <a:rPr lang="ru-RU" dirty="0" err="1"/>
              <a:t>Закария</a:t>
            </a:r>
            <a:r>
              <a:rPr lang="ru-RU" dirty="0"/>
              <a:t>, </a:t>
            </a:r>
            <a:r>
              <a:rPr lang="ru-RU" dirty="0" err="1"/>
              <a:t>Хетеев</a:t>
            </a:r>
            <a:r>
              <a:rPr lang="ru-RU" dirty="0"/>
              <a:t> Петр, </a:t>
            </a:r>
            <a:r>
              <a:rPr lang="ru-RU" dirty="0" err="1"/>
              <a:t>Засеева</a:t>
            </a:r>
            <a:r>
              <a:rPr lang="ru-RU" dirty="0"/>
              <a:t> Соня, </a:t>
            </a:r>
            <a:r>
              <a:rPr lang="ru-RU" dirty="0" err="1"/>
              <a:t>Галуева</a:t>
            </a:r>
            <a:r>
              <a:rPr lang="ru-RU" dirty="0"/>
              <a:t> Евгения, </a:t>
            </a:r>
            <a:r>
              <a:rPr lang="ru-RU" dirty="0" err="1"/>
              <a:t>Бугулов</a:t>
            </a:r>
            <a:r>
              <a:rPr lang="ru-RU" dirty="0"/>
              <a:t> Мухарбек, </a:t>
            </a:r>
            <a:r>
              <a:rPr lang="ru-RU" dirty="0" err="1"/>
              <a:t>Дзиов</a:t>
            </a:r>
            <a:r>
              <a:rPr lang="ru-RU" dirty="0"/>
              <a:t> </a:t>
            </a:r>
            <a:r>
              <a:rPr lang="ru-RU" dirty="0" err="1"/>
              <a:t>Хазбечир</a:t>
            </a:r>
            <a:r>
              <a:rPr lang="ru-RU" dirty="0"/>
              <a:t>, </a:t>
            </a:r>
            <a:r>
              <a:rPr lang="ru-RU" dirty="0" err="1"/>
              <a:t>Гогосов</a:t>
            </a:r>
            <a:r>
              <a:rPr lang="ru-RU" dirty="0"/>
              <a:t> Михаил, </a:t>
            </a:r>
            <a:r>
              <a:rPr lang="ru-RU" dirty="0" err="1"/>
              <a:t>Арчинова</a:t>
            </a:r>
            <a:r>
              <a:rPr lang="ru-RU" dirty="0"/>
              <a:t> Маруся, </a:t>
            </a:r>
            <a:r>
              <a:rPr lang="ru-RU" dirty="0" err="1"/>
              <a:t>Арчинов</a:t>
            </a:r>
            <a:r>
              <a:rPr lang="ru-RU" dirty="0"/>
              <a:t> Михаил, </a:t>
            </a:r>
            <a:r>
              <a:rPr lang="ru-RU" dirty="0" err="1"/>
              <a:t>Бестаев</a:t>
            </a:r>
            <a:r>
              <a:rPr lang="ru-RU" dirty="0"/>
              <a:t> Владимир, </a:t>
            </a:r>
            <a:r>
              <a:rPr lang="ru-RU" dirty="0" err="1"/>
              <a:t>Шанаева</a:t>
            </a:r>
            <a:r>
              <a:rPr lang="ru-RU" dirty="0"/>
              <a:t> </a:t>
            </a:r>
            <a:r>
              <a:rPr lang="ru-RU" dirty="0" err="1"/>
              <a:t>Зара</a:t>
            </a:r>
            <a:r>
              <a:rPr lang="ru-RU" dirty="0"/>
              <a:t>. Эстафету старших подхватили </a:t>
            </a:r>
            <a:r>
              <a:rPr lang="ru-RU" dirty="0" err="1"/>
              <a:t>Хинчагов</a:t>
            </a:r>
            <a:r>
              <a:rPr lang="ru-RU" dirty="0"/>
              <a:t> </a:t>
            </a:r>
            <a:r>
              <a:rPr lang="ru-RU" dirty="0" err="1"/>
              <a:t>Таймураз</a:t>
            </a:r>
            <a:r>
              <a:rPr lang="ru-RU" dirty="0"/>
              <a:t>, </a:t>
            </a:r>
            <a:r>
              <a:rPr lang="ru-RU" dirty="0" err="1"/>
              <a:t>Битаров</a:t>
            </a:r>
            <a:r>
              <a:rPr lang="ru-RU" dirty="0"/>
              <a:t> </a:t>
            </a:r>
            <a:r>
              <a:rPr lang="ru-RU" dirty="0" err="1"/>
              <a:t>Инал</a:t>
            </a:r>
            <a:r>
              <a:rPr lang="ru-RU" dirty="0"/>
              <a:t>, </a:t>
            </a:r>
            <a:r>
              <a:rPr lang="ru-RU" dirty="0" err="1"/>
              <a:t>Тигиев</a:t>
            </a:r>
            <a:r>
              <a:rPr lang="ru-RU" dirty="0"/>
              <a:t> Петр, </a:t>
            </a:r>
            <a:r>
              <a:rPr lang="ru-RU" dirty="0" err="1"/>
              <a:t>Хохоева</a:t>
            </a:r>
            <a:r>
              <a:rPr lang="ru-RU" dirty="0"/>
              <a:t> Фатима, </a:t>
            </a:r>
            <a:r>
              <a:rPr lang="ru-RU" dirty="0" err="1"/>
              <a:t>Габараев</a:t>
            </a:r>
            <a:r>
              <a:rPr lang="ru-RU" dirty="0"/>
              <a:t> Владимир, </a:t>
            </a:r>
            <a:r>
              <a:rPr lang="ru-RU" dirty="0" err="1"/>
              <a:t>Битаров</a:t>
            </a:r>
            <a:r>
              <a:rPr lang="ru-RU" dirty="0"/>
              <a:t> Тимур, </a:t>
            </a:r>
            <a:r>
              <a:rPr lang="ru-RU" dirty="0" err="1"/>
              <a:t>Битаров</a:t>
            </a:r>
            <a:r>
              <a:rPr lang="ru-RU" dirty="0"/>
              <a:t> Ростислав, </a:t>
            </a:r>
            <a:r>
              <a:rPr lang="ru-RU" dirty="0" err="1"/>
              <a:t>Габоев</a:t>
            </a:r>
            <a:r>
              <a:rPr lang="ru-RU" dirty="0"/>
              <a:t> Руслан, </a:t>
            </a:r>
            <a:r>
              <a:rPr lang="ru-RU" dirty="0" err="1"/>
              <a:t>Маргиев</a:t>
            </a:r>
            <a:r>
              <a:rPr lang="ru-RU" dirty="0"/>
              <a:t> </a:t>
            </a:r>
            <a:r>
              <a:rPr lang="ru-RU" dirty="0" err="1"/>
              <a:t>Майрам</a:t>
            </a:r>
            <a:r>
              <a:rPr lang="ru-RU" dirty="0"/>
              <a:t>. Они стремились сделать Комсомольское современным селом.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0457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404664"/>
            <a:ext cx="8280920" cy="6120680"/>
          </a:xfrm>
        </p:spPr>
        <p:txBody>
          <a:bodyPr>
            <a:normAutofit fontScale="55000" lnSpcReduction="20000"/>
          </a:bodyPr>
          <a:lstStyle/>
          <a:p>
            <a:pPr marL="45720" indent="0">
              <a:buNone/>
            </a:pPr>
            <a:r>
              <a:rPr lang="ru-RU" sz="2400" dirty="0"/>
              <a:t>За сто лет в селе произошли значительные изменения.</a:t>
            </a:r>
          </a:p>
          <a:p>
            <a:pPr marL="45720" indent="0">
              <a:buNone/>
            </a:pPr>
            <a:r>
              <a:rPr lang="ru-RU" sz="2400" dirty="0"/>
              <a:t>Сегодня здесь насчитывается 320 дворов. Расширение произошло за счет беженцев и вынужденных </a:t>
            </a:r>
            <a:r>
              <a:rPr lang="ru-RU" sz="2400" dirty="0" smtClean="0"/>
              <a:t>переселенцев </a:t>
            </a:r>
            <a:r>
              <a:rPr lang="ru-RU" sz="2400" dirty="0"/>
              <a:t>из Южной Осетии и из стран СНГ.</a:t>
            </a:r>
          </a:p>
          <a:p>
            <a:pPr marL="45720" indent="0">
              <a:buNone/>
            </a:pPr>
            <a:r>
              <a:rPr lang="ru-RU" sz="2400" dirty="0"/>
              <a:t>На сегодняшний день в селе функционирует новая современная общеобразовательная школа. В 2003 году здание школы было сдано в эксплуатацию на 192 ученических места. Глубокие и прочные знания учащимся дают 22 преподавателя. Среди них Заслуженный учитель РСО-Алания, лауреат президентского гранта </a:t>
            </a:r>
            <a:r>
              <a:rPr lang="ru-RU" sz="2400" dirty="0" err="1"/>
              <a:t>Дзиова</a:t>
            </a:r>
            <a:r>
              <a:rPr lang="ru-RU" sz="2400" dirty="0"/>
              <a:t> Любовь </a:t>
            </a:r>
            <a:r>
              <a:rPr lang="ru-RU" sz="2400" dirty="0" err="1"/>
              <a:t>Сасоевна</a:t>
            </a:r>
            <a:r>
              <a:rPr lang="ru-RU" sz="2400" dirty="0"/>
              <a:t>, почетный работник народного образования Российской Федерации, директор школы </a:t>
            </a:r>
            <a:r>
              <a:rPr lang="ru-RU" sz="2400" dirty="0" err="1"/>
              <a:t>Багданова</a:t>
            </a:r>
            <a:r>
              <a:rPr lang="ru-RU" sz="2400" dirty="0"/>
              <a:t> Елена Харитоновна, отличник народного образования </a:t>
            </a:r>
            <a:r>
              <a:rPr lang="ru-RU" sz="2400" dirty="0" err="1"/>
              <a:t>Дзагкоева</a:t>
            </a:r>
            <a:r>
              <a:rPr lang="ru-RU" sz="2400" dirty="0"/>
              <a:t> Светлана Борисовна. Педагогический коллектив села активно включился в работу по выполнению приоритетного национального проекта «Образование». В школе учащиеся занимаются на новейшем оборудовании, включая компьютерные классы и интерактивные доски.</a:t>
            </a:r>
          </a:p>
          <a:p>
            <a:pPr marL="45720" indent="0">
              <a:buNone/>
            </a:pPr>
            <a:r>
              <a:rPr lang="ru-RU" sz="2400" dirty="0"/>
              <a:t>В селе действует </a:t>
            </a:r>
            <a:r>
              <a:rPr lang="ru-RU" sz="2400" dirty="0" err="1"/>
              <a:t>фельшерско</a:t>
            </a:r>
            <a:r>
              <a:rPr lang="ru-RU" sz="2400" dirty="0"/>
              <a:t>-акушерский пункт. В 2011 году работники </a:t>
            </a:r>
            <a:r>
              <a:rPr lang="ru-RU" sz="2400" dirty="0" err="1"/>
              <a:t>ФАПа</a:t>
            </a:r>
            <a:r>
              <a:rPr lang="ru-RU" sz="2400" dirty="0"/>
              <a:t> переселись в реконструированное здание, где амбулатория оснащена новейшим медицинским оборудованием и мебелью.</a:t>
            </a:r>
          </a:p>
          <a:p>
            <a:pPr marL="45720" indent="0">
              <a:buNone/>
            </a:pPr>
            <a:r>
              <a:rPr lang="ru-RU" sz="2400" dirty="0"/>
              <a:t>До октябрьской революции в селе не было ни клуба, ни библиотеки. В 1930 году жители отказались от «услуг» муллы, и мечеть была переоборудована в избу читальню, а по вечерам превращалась в клуб. В настоящее время в селе функционирует филиал № 7 центральной районной библиотеки, с книжным фондом 10 тысяч экземпляров художественной и научно-популярной литературы, а количество читателей с каждым годом увеличивается. Заведующая библиотеки Римма </a:t>
            </a:r>
            <a:r>
              <a:rPr lang="ru-RU" sz="2400" dirty="0" err="1"/>
              <a:t>Мерденова</a:t>
            </a:r>
            <a:r>
              <a:rPr lang="ru-RU" sz="2400" dirty="0"/>
              <a:t> всегда принимает активное участие в районных конкурсах библиотечной системы, где она всегда занимает призовые места.</a:t>
            </a:r>
          </a:p>
          <a:p>
            <a:pPr marL="45720" indent="0">
              <a:buNone/>
            </a:pPr>
            <a:r>
              <a:rPr lang="ru-RU" sz="2400" dirty="0"/>
              <a:t>В данное время в распоряжении самодеятельных артистов - сельский клуб в нем функционирует около 6 кружков художественной самодеятельности, в которых занимаются десятки </a:t>
            </a:r>
            <a:r>
              <a:rPr lang="ru-RU" sz="2400" dirty="0" err="1"/>
              <a:t>комсомольчан</a:t>
            </a:r>
            <a:r>
              <a:rPr lang="ru-RU" sz="2400" dirty="0"/>
              <a:t>, в основном учащиеся и молодежь. Работа этого очага культуры стоит на высоком уровне. По итогом республиканского конкурса, проводимого Министерством культуры РСО-Алания, среди сельских клубов третий раз подряд клуб занимал первое место. И награждался ценными призами и дипломами.</a:t>
            </a:r>
          </a:p>
          <a:p>
            <a:pPr marL="45720" indent="0">
              <a:buNone/>
            </a:pPr>
            <a:r>
              <a:rPr lang="ru-RU" sz="2400" dirty="0" smtClean="0"/>
              <a:t>Не менее ответственная задача – организация досуга молодежи. Молодежь села принимает активное участие во всех спортивных соревнованиях и мероприятиях района, проводимых отделом культуры и отделом по делам молодежи и спорта. Неоднократно занимают всегда призовые места в различных конкурсах и соревнованиях. Им руководит опытный специалист по делам молодежи села Валерий </a:t>
            </a:r>
            <a:r>
              <a:rPr lang="ru-RU" sz="2400" dirty="0" err="1" smtClean="0"/>
              <a:t>Авлохов</a:t>
            </a:r>
            <a:r>
              <a:rPr lang="ru-RU" sz="2400" dirty="0" smtClean="0"/>
              <a:t>.</a:t>
            </a:r>
          </a:p>
          <a:p>
            <a:pPr marL="45720" indent="0">
              <a:buNone/>
            </a:pPr>
            <a:r>
              <a:rPr lang="ru-RU" sz="2400" dirty="0" smtClean="0"/>
              <a:t>Сегодня </a:t>
            </a:r>
            <a:r>
              <a:rPr lang="ru-RU" sz="2400" dirty="0"/>
              <a:t>в селе Комсомольское в дружбе и согласии проживают люди, которые стремятся к миру и согласию. И как их далекие предки, изо дня в день своим кропотливым трудом возводят фундамент благополучия для новых поколений.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730187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151</TotalTime>
  <Words>2056</Words>
  <Application>Microsoft Office PowerPoint</Application>
  <PresentationFormat>Экран (4:3)</PresentationFormat>
  <Paragraphs>131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Село надо поднимать всем миром.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Maika</dc:creator>
  <cp:lastModifiedBy>Maika</cp:lastModifiedBy>
  <cp:revision>14</cp:revision>
  <dcterms:created xsi:type="dcterms:W3CDTF">2021-03-22T09:10:35Z</dcterms:created>
  <dcterms:modified xsi:type="dcterms:W3CDTF">2021-03-24T21:12:41Z</dcterms:modified>
</cp:coreProperties>
</file>